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3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5" r:id="rId4"/>
    <p:sldMasterId id="2147483766" r:id="rId5"/>
    <p:sldMasterId id="2147483805" r:id="rId6"/>
    <p:sldMasterId id="2147483821" r:id="rId7"/>
  </p:sldMasterIdLst>
  <p:notesMasterIdLst>
    <p:notesMasterId r:id="rId65"/>
  </p:notesMasterIdLst>
  <p:handoutMasterIdLst>
    <p:handoutMasterId r:id="rId66"/>
  </p:handoutMasterIdLst>
  <p:sldIdLst>
    <p:sldId id="2147478320" r:id="rId8"/>
    <p:sldId id="2147478321" r:id="rId9"/>
    <p:sldId id="2147478322" r:id="rId10"/>
    <p:sldId id="2147478325" r:id="rId11"/>
    <p:sldId id="2147478326" r:id="rId12"/>
    <p:sldId id="2147478328" r:id="rId13"/>
    <p:sldId id="2147478329" r:id="rId14"/>
    <p:sldId id="2147478330" r:id="rId15"/>
    <p:sldId id="2147478332" r:id="rId16"/>
    <p:sldId id="2147478333" r:id="rId17"/>
    <p:sldId id="2147478335" r:id="rId18"/>
    <p:sldId id="2147478367" r:id="rId19"/>
    <p:sldId id="2147478370" r:id="rId20"/>
    <p:sldId id="2147478369" r:id="rId21"/>
    <p:sldId id="2147478372" r:id="rId22"/>
    <p:sldId id="2147478381" r:id="rId23"/>
    <p:sldId id="2147478382" r:id="rId24"/>
    <p:sldId id="2147478386" r:id="rId25"/>
    <p:sldId id="2147478390" r:id="rId26"/>
    <p:sldId id="2147478393" r:id="rId27"/>
    <p:sldId id="2147478336" r:id="rId28"/>
    <p:sldId id="2147478373" r:id="rId29"/>
    <p:sldId id="2147478374" r:id="rId30"/>
    <p:sldId id="2147478375" r:id="rId31"/>
    <p:sldId id="2147478376" r:id="rId32"/>
    <p:sldId id="2147478377" r:id="rId33"/>
    <p:sldId id="2147478378" r:id="rId34"/>
    <p:sldId id="2147478379" r:id="rId35"/>
    <p:sldId id="2147478380" r:id="rId36"/>
    <p:sldId id="2147478383" r:id="rId37"/>
    <p:sldId id="2147478384" r:id="rId38"/>
    <p:sldId id="2147478385" r:id="rId39"/>
    <p:sldId id="2147478388" r:id="rId40"/>
    <p:sldId id="2147478391" r:id="rId41"/>
    <p:sldId id="2147478392" r:id="rId42"/>
    <p:sldId id="2147478394" r:id="rId43"/>
    <p:sldId id="2147478337" r:id="rId44"/>
    <p:sldId id="2147478339" r:id="rId45"/>
    <p:sldId id="2147478340" r:id="rId46"/>
    <p:sldId id="2147478341" r:id="rId47"/>
    <p:sldId id="2147478342" r:id="rId48"/>
    <p:sldId id="2147478359" r:id="rId49"/>
    <p:sldId id="2147478360" r:id="rId50"/>
    <p:sldId id="2147478364" r:id="rId51"/>
    <p:sldId id="2147478361" r:id="rId52"/>
    <p:sldId id="2147478362" r:id="rId53"/>
    <p:sldId id="2147478363" r:id="rId54"/>
    <p:sldId id="2147478397" r:id="rId55"/>
    <p:sldId id="2147478398" r:id="rId56"/>
    <p:sldId id="2147478399" r:id="rId57"/>
    <p:sldId id="2147478400" r:id="rId58"/>
    <p:sldId id="2147478401" r:id="rId59"/>
    <p:sldId id="2147478402" r:id="rId60"/>
    <p:sldId id="2147478403" r:id="rId61"/>
    <p:sldId id="2147478404" r:id="rId62"/>
    <p:sldId id="2147478395" r:id="rId63"/>
    <p:sldId id="2147478396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apito, Karen (Alabang)" initials="AK(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8EF"/>
    <a:srgbClr val="FEEDD1"/>
    <a:srgbClr val="F6EDF4"/>
    <a:srgbClr val="F5FAF5"/>
    <a:srgbClr val="DFDFDF"/>
    <a:srgbClr val="FFF5ED"/>
    <a:srgbClr val="FFFFFF"/>
    <a:srgbClr val="EFF1F4"/>
    <a:srgbClr val="FFA3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79" autoAdjust="0"/>
    <p:restoredTop sz="88963" autoAdjust="0"/>
  </p:normalViewPr>
  <p:slideViewPr>
    <p:cSldViewPr snapToGrid="0">
      <p:cViewPr varScale="1">
        <p:scale>
          <a:sx n="73" d="100"/>
          <a:sy n="73" d="100"/>
        </p:scale>
        <p:origin x="8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4608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4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commentAuthors" Target="commentAuthor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EB33C60-7D3B-5E45-A5C9-84F6E56A47F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1C32B3-B53B-FE4D-AE76-9099649B73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330B7C-9F1D-F54A-8986-96893E23D80D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C8AAD7-626A-CC40-B004-F208C3E4BDD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FEFEB5-0401-3A40-BE38-3FB3011194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4BF47-7C99-5D48-983A-E9E48B2F5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48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21D0E-C8AB-8745-9889-04537599CD5F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8570E-2BAD-E842-BF0A-D627E4B49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85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5A500-02A2-D95D-611F-778B29569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200315-4CB3-D1AB-B4A1-172A76649C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3B60EF-DC79-FB62-7027-A4620B1CDE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D54E47-71E0-4CAF-47D4-D64BECF8D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3BABCC-103A-4842-82B5-B10F0658588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4818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54C97-D840-981B-6756-0B2FB6677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9E9D38-CB72-EADE-0D70-89146FEEEC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2217E6-9A5F-BED9-999C-31E8988A76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C74A8-76F2-9042-AEE4-8FDAEB0768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0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D6069-2D26-6F7C-D94B-A4794D4EE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EF9650-C8BD-A919-2536-12F7840724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8BF7C5-89B0-1923-5F07-12006AB370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A7498-9510-F293-9F72-4E86D95534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173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D7717C-DA5B-E59B-2EC2-5E26DC89C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6F82DF-C1AA-33FA-B5E2-BF133A4700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6CF48B-ED80-7EF0-EFF6-B1B58DA9A8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B6A369-C3DE-2E4C-E2AD-42265F3F99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47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2E974-23EA-F99E-A8ED-30A3535F2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17FA7B-76A3-C458-2103-3CFC1B7B39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F894CD-F931-2E9B-E1A4-3A9C50634B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6A3798-6EBE-BF38-1161-37391E44D0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23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58060-8689-F28A-FE15-60D86389B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2B2260-D33C-1DEB-CB22-EC56B41056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1F7C8B-71FC-D9D1-F1E3-145C28A6DE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DC66FF-A8A3-4A1A-8BCA-CE8CAB598A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33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CFFDB-E5D8-F277-4E95-F2F09368F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381050-2BE3-E780-4117-3D7403F5FF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960E50-04B4-F1BB-99E4-84FF92CC4B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814C49-F6DF-4CAA-5B9C-A1E885E873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184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3218F-7AC0-76EA-DF9C-562C595F1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1DB7AD-D9F0-8DCE-400A-A2459A0F2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DFCC4-EB4E-0C9A-0096-0573DD6B7E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AB3535-CE97-C4E5-6889-8465386178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305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Health and nutrition -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2BADF8-F00C-4E4B-929D-5FBDBFC9EEF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3C45CC9F-619C-A44D-A318-4D7E52731E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425" y="4107522"/>
            <a:ext cx="11233150" cy="553998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40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Presentation title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C087E41D-089E-4647-8C27-0654EE5170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4777200"/>
            <a:ext cx="11233150" cy="2769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accent3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dirty="0">
                <a:solidFill>
                  <a:schemeClr val="accent3"/>
                </a:solidFill>
              </a:rPr>
              <a:t>Innovation Inspired, Quality Driven.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CDFB3ED2-D396-6F4A-A5FF-043EF8577D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3747086"/>
            <a:ext cx="11233150" cy="2492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accent3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dirty="0"/>
              <a:t>Business, industry, function, service or product name (optional)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422EA47A-C5AF-DB4A-BD65-ED7E997A64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25" y="6380404"/>
            <a:ext cx="471980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Presenter Name, Position, Date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81E70A-C1F8-1543-8206-3169460F6D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F2D9C1-19CC-1C46-BB31-28BF9792675D}"/>
              </a:ext>
            </a:extLst>
          </p:cNvPr>
          <p:cNvSpPr txBox="1"/>
          <p:nvPr userDrawn="1"/>
        </p:nvSpPr>
        <p:spPr>
          <a:xfrm>
            <a:off x="0" y="-396834"/>
            <a:ext cx="6876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363636"/>
                </a:solidFill>
                <a:highlight>
                  <a:srgbClr val="FFFF00"/>
                </a:highlight>
              </a:rPr>
              <a:t>HN General cover/section – half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1873297D-8575-B711-6DFE-693C060C5E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341639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tIns="108000">
            <a:noAutofit/>
          </a:bodyPr>
          <a:lstStyle>
            <a:lvl1pPr marL="0" indent="0" algn="ctr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261442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Content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0F57A8DE-DC54-004B-874B-CD63BFDA27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Drag picture to placeholder or click icon to add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685925"/>
            <a:ext cx="6378575" cy="4875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Content 4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FFF42F9-4E1B-A8E3-928A-75C3BB0475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Drag picture to placeholder or click icon to add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2A7D92C-A1E1-DEBB-F80E-CA0871AD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D72BF7B5-0AA7-9499-C6CC-E6A25F40011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111829"/>
            <a:ext cx="6378575" cy="444930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4215DE9-C7C8-3735-8DA0-2F74911BD7D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0" y="1505924"/>
            <a:ext cx="7342909" cy="432000"/>
          </a:xfrm>
          <a:solidFill>
            <a:srgbClr val="FF6700"/>
          </a:solidFill>
        </p:spPr>
        <p:txBody>
          <a:bodyPr wrap="square" bIns="36000" anchor="ctr" anchorCtr="0">
            <a:noAutofit/>
          </a:bodyPr>
          <a:lstStyle>
            <a:lvl1pPr marL="182563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E84F208-020B-3D54-9983-58E5175DABF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4" y="1048324"/>
            <a:ext cx="6378575" cy="307777"/>
          </a:xfrm>
        </p:spPr>
        <p:txBody>
          <a:bodyPr wrap="square"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0852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9C04B5-03AA-694B-830B-DDF2E81AADA6}"/>
              </a:ext>
            </a:extLst>
          </p:cNvPr>
          <p:cNvSpPr txBox="1"/>
          <p:nvPr userDrawn="1"/>
        </p:nvSpPr>
        <p:spPr>
          <a:xfrm>
            <a:off x="0" y="-396834"/>
            <a:ext cx="6876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363636"/>
                </a:solidFill>
                <a:highlight>
                  <a:srgbClr val="FFFF00"/>
                </a:highlight>
              </a:rPr>
              <a:t>Blank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Blank with background tint charco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63B7DB0-0125-BE48-81B4-0106781ABADD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F6F9FC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40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B7A59F9-9083-ED48-890C-8F686D0FA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EEBAB609-ABF4-6B42-9F3A-494B29F9D1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BE88F6E-B56B-F04B-BF02-0C2DA3FACE92}"/>
              </a:ext>
            </a:extLst>
          </p:cNvPr>
          <p:cNvSpPr txBox="1"/>
          <p:nvPr userDrawn="1"/>
        </p:nvSpPr>
        <p:spPr>
          <a:xfrm>
            <a:off x="0" y="-396834"/>
            <a:ext cx="6876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363636"/>
                </a:solidFill>
                <a:highlight>
                  <a:srgbClr val="FFFF00"/>
                </a:highlight>
              </a:rPr>
              <a:t>Blank with background tint</a:t>
            </a:r>
          </a:p>
        </p:txBody>
      </p:sp>
    </p:spTree>
    <p:extLst>
      <p:ext uri="{BB962C8B-B14F-4D97-AF65-F5344CB8AC3E}">
        <p14:creationId xmlns:p14="http://schemas.microsoft.com/office/powerpoint/2010/main" val="3628777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Contact u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889C7BE6-5B7A-BB4A-B283-7FF1695EF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499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tIns="108000" anchor="t">
            <a:noAutofit/>
          </a:bodyPr>
          <a:lstStyle>
            <a:lvl1pPr marL="0" indent="0" algn="ctr">
              <a:buNone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B7A59F9-9083-ED48-890C-8F686D0FA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A11831CB-C34D-DE4E-80DB-0121555778E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685925"/>
            <a:ext cx="6378575" cy="487521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Email</a:t>
            </a:r>
          </a:p>
          <a:p>
            <a:pPr lvl="0"/>
            <a:r>
              <a:rPr lang="en-US" dirty="0"/>
              <a:t>Phone Number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EEBAB609-ABF4-6B42-9F3A-494B29F9D1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96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Map with background tint charco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63B7DB0-0125-BE48-81B4-0106781ABADD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FF6700">
              <a:alpha val="10000"/>
            </a:srgb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40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B7A59F9-9083-ED48-890C-8F686D0FA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EEBAB609-ABF4-6B42-9F3A-494B29F9D1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F01E88-5F9F-7142-89DB-41A4D1859893}"/>
              </a:ext>
            </a:extLst>
          </p:cNvPr>
          <p:cNvSpPr txBox="1"/>
          <p:nvPr userDrawn="1"/>
        </p:nvSpPr>
        <p:spPr>
          <a:xfrm>
            <a:off x="0" y="-396834"/>
            <a:ext cx="6876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363636"/>
                </a:solidFill>
                <a:highlight>
                  <a:srgbClr val="FFFF00"/>
                </a:highlight>
              </a:rPr>
              <a:t>Map</a:t>
            </a:r>
          </a:p>
        </p:txBody>
      </p:sp>
      <p:sp>
        <p:nvSpPr>
          <p:cNvPr id="18" name="object 11">
            <a:extLst>
              <a:ext uri="{FF2B5EF4-FFF2-40B4-BE49-F238E27FC236}">
                <a16:creationId xmlns:a16="http://schemas.microsoft.com/office/drawing/2014/main" id="{8E8EC4BD-AAEE-9040-A895-F94DC8AA4223}"/>
              </a:ext>
            </a:extLst>
          </p:cNvPr>
          <p:cNvSpPr/>
          <p:nvPr userDrawn="1"/>
        </p:nvSpPr>
        <p:spPr>
          <a:xfrm>
            <a:off x="7586896" y="3635114"/>
            <a:ext cx="4104000" cy="50318"/>
          </a:xfrm>
          <a:custGeom>
            <a:avLst/>
            <a:gdLst/>
            <a:ahLst/>
            <a:cxnLst/>
            <a:rect l="l" t="t" r="r" b="b"/>
            <a:pathLst>
              <a:path w="2898140">
                <a:moveTo>
                  <a:pt x="2897817" y="0"/>
                </a:moveTo>
                <a:lnTo>
                  <a:pt x="0" y="0"/>
                </a:lnTo>
              </a:path>
            </a:pathLst>
          </a:custGeom>
          <a:ln w="20941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9" name="object 11">
            <a:extLst>
              <a:ext uri="{FF2B5EF4-FFF2-40B4-BE49-F238E27FC236}">
                <a16:creationId xmlns:a16="http://schemas.microsoft.com/office/drawing/2014/main" id="{99F8400A-B6C8-2940-9C09-DDAE0468279D}"/>
              </a:ext>
            </a:extLst>
          </p:cNvPr>
          <p:cNvSpPr/>
          <p:nvPr userDrawn="1"/>
        </p:nvSpPr>
        <p:spPr>
          <a:xfrm>
            <a:off x="7586896" y="4521151"/>
            <a:ext cx="4104000" cy="50318"/>
          </a:xfrm>
          <a:custGeom>
            <a:avLst/>
            <a:gdLst/>
            <a:ahLst/>
            <a:cxnLst/>
            <a:rect l="l" t="t" r="r" b="b"/>
            <a:pathLst>
              <a:path w="2898140">
                <a:moveTo>
                  <a:pt x="2897817" y="0"/>
                </a:moveTo>
                <a:lnTo>
                  <a:pt x="0" y="0"/>
                </a:lnTo>
              </a:path>
            </a:pathLst>
          </a:custGeom>
          <a:ln w="20941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20" name="object 2">
            <a:extLst>
              <a:ext uri="{FF2B5EF4-FFF2-40B4-BE49-F238E27FC236}">
                <a16:creationId xmlns:a16="http://schemas.microsoft.com/office/drawing/2014/main" id="{138AC793-0957-3C40-9B0D-FE69D83B90DC}"/>
              </a:ext>
            </a:extLst>
          </p:cNvPr>
          <p:cNvPicPr/>
          <p:nvPr userDrawn="1"/>
        </p:nvPicPr>
        <p:blipFill>
          <a:blip r:embed="rId3" cstate="screen">
            <a:alphaModFix am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425" y="1922060"/>
            <a:ext cx="6716519" cy="3878886"/>
          </a:xfrm>
          <a:prstGeom prst="rect">
            <a:avLst/>
          </a:prstGeom>
        </p:spPr>
      </p:pic>
      <p:sp>
        <p:nvSpPr>
          <p:cNvPr id="23" name="object 11">
            <a:extLst>
              <a:ext uri="{FF2B5EF4-FFF2-40B4-BE49-F238E27FC236}">
                <a16:creationId xmlns:a16="http://schemas.microsoft.com/office/drawing/2014/main" id="{E21B4D49-244A-3C43-A048-FE5D32DE3E1D}"/>
              </a:ext>
            </a:extLst>
          </p:cNvPr>
          <p:cNvSpPr/>
          <p:nvPr userDrawn="1"/>
        </p:nvSpPr>
        <p:spPr>
          <a:xfrm>
            <a:off x="7586896" y="2707522"/>
            <a:ext cx="4104000" cy="50318"/>
          </a:xfrm>
          <a:custGeom>
            <a:avLst/>
            <a:gdLst/>
            <a:ahLst/>
            <a:cxnLst/>
            <a:rect l="l" t="t" r="r" b="b"/>
            <a:pathLst>
              <a:path w="2898140">
                <a:moveTo>
                  <a:pt x="2897817" y="0"/>
                </a:moveTo>
                <a:lnTo>
                  <a:pt x="0" y="0"/>
                </a:lnTo>
              </a:path>
            </a:pathLst>
          </a:custGeom>
          <a:ln w="20941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C180CF91-0F66-0B41-B5A9-F238F4D26C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18400" y="1854000"/>
            <a:ext cx="1798625" cy="7124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4850" b="0">
                <a:solidFill>
                  <a:srgbClr val="FF6700"/>
                </a:solidFill>
              </a:defRPr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800+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807528A7-D414-7745-BCB2-C63288C8A3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718400" y="2779200"/>
            <a:ext cx="1798625" cy="7124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4850" b="0">
                <a:solidFill>
                  <a:srgbClr val="FF6700"/>
                </a:solidFill>
              </a:defRPr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170+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07A2F954-106B-C148-B4BA-3DFB3B0FF0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18400" y="3708000"/>
            <a:ext cx="1798625" cy="7124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4850" b="0">
                <a:solidFill>
                  <a:srgbClr val="FF6700"/>
                </a:solidFill>
              </a:defRPr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140+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AEB60C60-8BA7-0449-8254-883AEC0BEEC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18400" y="4604400"/>
            <a:ext cx="1798625" cy="7124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4850" b="0">
                <a:solidFill>
                  <a:srgbClr val="FF6700"/>
                </a:solidFill>
              </a:defRPr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140+</a:t>
            </a:r>
          </a:p>
        </p:txBody>
      </p:sp>
      <p:sp>
        <p:nvSpPr>
          <p:cNvPr id="29" name="Text Placeholder 19">
            <a:extLst>
              <a:ext uri="{FF2B5EF4-FFF2-40B4-BE49-F238E27FC236}">
                <a16:creationId xmlns:a16="http://schemas.microsoft.com/office/drawing/2014/main" id="{5B08F53A-49B4-104A-87F3-83C59CFDB8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08400" y="2052000"/>
            <a:ext cx="2232895" cy="4431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18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Auditors</a:t>
            </a:r>
          </a:p>
        </p:txBody>
      </p:sp>
      <p:sp>
        <p:nvSpPr>
          <p:cNvPr id="30" name="Text Placeholder 19">
            <a:extLst>
              <a:ext uri="{FF2B5EF4-FFF2-40B4-BE49-F238E27FC236}">
                <a16:creationId xmlns:a16="http://schemas.microsoft.com/office/drawing/2014/main" id="{C98BD6B1-853A-A140-849A-32A5010051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608400" y="2962800"/>
            <a:ext cx="2232895" cy="4431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18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Laboratories</a:t>
            </a:r>
          </a:p>
        </p:txBody>
      </p:sp>
      <p:sp>
        <p:nvSpPr>
          <p:cNvPr id="32" name="Text Placeholder 19">
            <a:extLst>
              <a:ext uri="{FF2B5EF4-FFF2-40B4-BE49-F238E27FC236}">
                <a16:creationId xmlns:a16="http://schemas.microsoft.com/office/drawing/2014/main" id="{B93E3E8B-7E3D-C844-863C-79C00832C0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608400" y="3870000"/>
            <a:ext cx="2232895" cy="4431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18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Countries</a:t>
            </a:r>
          </a:p>
        </p:txBody>
      </p:sp>
      <p:sp>
        <p:nvSpPr>
          <p:cNvPr id="34" name="Text Placeholder 19">
            <a:extLst>
              <a:ext uri="{FF2B5EF4-FFF2-40B4-BE49-F238E27FC236}">
                <a16:creationId xmlns:a16="http://schemas.microsoft.com/office/drawing/2014/main" id="{E489D321-CD28-3A4B-92E7-741EC88F54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08400" y="4798800"/>
            <a:ext cx="2232895" cy="4431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18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Years</a:t>
            </a:r>
          </a:p>
        </p:txBody>
      </p:sp>
    </p:spTree>
    <p:extLst>
      <p:ext uri="{BB962C8B-B14F-4D97-AF65-F5344CB8AC3E}">
        <p14:creationId xmlns:p14="http://schemas.microsoft.com/office/powerpoint/2010/main" val="5902441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Map - Ligh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3B37F76-6214-CD9B-0DF9-17E40EEBE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84A551-F6A1-0DE3-C1FA-CBD47F6D62C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6700">
              <a:alpha val="10000"/>
            </a:srgb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4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996FFF-0BC2-975E-80DB-1566AB6170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4774EE-A071-1F87-14AB-CB1018C472D3}"/>
              </a:ext>
            </a:extLst>
          </p:cNvPr>
          <p:cNvSpPr txBox="1"/>
          <p:nvPr userDrawn="1"/>
        </p:nvSpPr>
        <p:spPr>
          <a:xfrm>
            <a:off x="0" y="-396834"/>
            <a:ext cx="6876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363636"/>
                </a:solidFill>
                <a:highlight>
                  <a:srgbClr val="FFFF00"/>
                </a:highlight>
              </a:rPr>
              <a:t>HN General Map - LIGHTER</a:t>
            </a:r>
          </a:p>
        </p:txBody>
      </p:sp>
      <p:pic>
        <p:nvPicPr>
          <p:cNvPr id="8" name="object 2">
            <a:extLst>
              <a:ext uri="{FF2B5EF4-FFF2-40B4-BE49-F238E27FC236}">
                <a16:creationId xmlns:a16="http://schemas.microsoft.com/office/drawing/2014/main" id="{9DD0A472-24DC-4837-FEFA-F8EE697436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486" y="1273976"/>
            <a:ext cx="9526783" cy="550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8900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7504025F-10B0-BA44-8717-D16C1520FB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11221118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66461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D91AE2D3-2DDB-A64F-8045-2382ABC17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Health and nutri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F7E53AE7-684E-E073-B7B5-406FD3FBEAB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58896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tIns="108000">
            <a:noAutofit/>
          </a:bodyPr>
          <a:lstStyle>
            <a:lvl1pPr marL="0" indent="0" algn="ctr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32B49DA0-EC23-0D45-B145-94B004FE296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3926" y="6365739"/>
            <a:ext cx="471980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Presenter Name, Position, 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775F0B-6334-2F46-9B7D-AA2C76DF64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82CE120-1E3C-1A4E-8035-0BACB42BEE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21AF8C3-9F5F-BA47-8F76-5B007AF04A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9700" y="663690"/>
            <a:ext cx="5702400" cy="738664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48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dirty="0"/>
              <a:t>Presentation title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589E63B0-EDA6-4D4E-A9E1-F354D6D746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89700" y="1486443"/>
            <a:ext cx="5702400" cy="2769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accent3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 dirty="0">
                <a:solidFill>
                  <a:schemeClr val="accent3"/>
                </a:solidFill>
              </a:rPr>
              <a:t>Innovation Inspired, Quality Driven.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1A2D8D-1CA4-E74E-849E-9B19362C82C7}"/>
              </a:ext>
            </a:extLst>
          </p:cNvPr>
          <p:cNvSpPr txBox="1"/>
          <p:nvPr userDrawn="1"/>
        </p:nvSpPr>
        <p:spPr>
          <a:xfrm>
            <a:off x="0" y="-396834"/>
            <a:ext cx="6876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363636"/>
                </a:solidFill>
                <a:highlight>
                  <a:srgbClr val="FFFF00"/>
                </a:highlight>
              </a:rPr>
              <a:t>HN General Health and Nutrition cover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3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96CC5F-3E8D-2F40-B4BF-BAEB4231F7F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79426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7193178-7BE3-CD47-89BD-605F578E67C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210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253A764-A773-B14A-BBFD-7FD90133A39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747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5458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1489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077520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-column vertic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B47CAA1-509B-2A49-9A92-DBE66549623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9720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E79DAE4C-4E0C-5D4A-BDB4-0A926F42A4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5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BD8D81C9-291F-5043-9803-391387A9405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45458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7D2B54CA-DC14-3B4D-99BA-51411B16B5A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211491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24">
            <a:extLst>
              <a:ext uri="{FF2B5EF4-FFF2-40B4-BE49-F238E27FC236}">
                <a16:creationId xmlns:a16="http://schemas.microsoft.com/office/drawing/2014/main" id="{BA913462-645A-A443-A53F-E4E3B4BA3BE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077523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D7612AA-F35B-1D4D-A6A2-B03C745272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DCD9CDF-7F48-8E40-A909-83FE80FDB7B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04894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6929FFD-4C09-974E-AABB-B86B33164260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34545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225676B-F80C-BB4B-88A4-4E5FAB2A7FF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9371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 boxes horizont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7A08-A0CF-894B-8B71-709586FC0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5" name="Picture Placeholder 21">
            <a:extLst>
              <a:ext uri="{FF2B5EF4-FFF2-40B4-BE49-F238E27FC236}">
                <a16:creationId xmlns:a16="http://schemas.microsoft.com/office/drawing/2014/main" id="{15789BD5-5B35-F549-B8EA-47CD5550B6C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9425" y="1304925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3A36E786-9332-9D40-8752-3B804229198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566363" y="1304925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Picture Placeholder 21">
            <a:extLst>
              <a:ext uri="{FF2B5EF4-FFF2-40B4-BE49-F238E27FC236}">
                <a16:creationId xmlns:a16="http://schemas.microsoft.com/office/drawing/2014/main" id="{C24FC67F-3D66-C84B-9A9A-AF6C423D596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79425" y="3605439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25408BAB-6E2F-4240-A5D8-397BE023B2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566363" y="3605439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Picture Placeholder 21">
            <a:extLst>
              <a:ext uri="{FF2B5EF4-FFF2-40B4-BE49-F238E27FC236}">
                <a16:creationId xmlns:a16="http://schemas.microsoft.com/office/drawing/2014/main" id="{F9E88830-FCF4-9949-81AF-0CDC2B41292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226402" y="1304925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819BF497-7BE4-4B45-B6D5-6C78FF39D8C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313341" y="1304925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Picture Placeholder 21">
            <a:extLst>
              <a:ext uri="{FF2B5EF4-FFF2-40B4-BE49-F238E27FC236}">
                <a16:creationId xmlns:a16="http://schemas.microsoft.com/office/drawing/2014/main" id="{E55BBBD1-5DBA-F548-AB9B-D45BE95C3382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226402" y="3605439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Text Placeholder 23">
            <a:extLst>
              <a:ext uri="{FF2B5EF4-FFF2-40B4-BE49-F238E27FC236}">
                <a16:creationId xmlns:a16="http://schemas.microsoft.com/office/drawing/2014/main" id="{51CE0FB8-F431-B043-A121-1DF42A1B90C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313341" y="3605439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5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8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758362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037296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316230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8DBE3F-2E5A-B842-896D-0A952D25BBC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9595163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5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12F65A3-F24D-C34B-BF01-1CB47B1C15C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9427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9E93450-6432-8F40-945D-3E7884A804E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4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682A5D66-DED6-B64C-864B-6EECB8F4130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AEF56188-6E64-504C-B697-5F979273B98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758818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CF3A665A-BFB1-8641-BDFA-242890CE108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038212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A6220B7-5905-994C-8D50-16325606DF7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317606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BA2BD435-D104-F148-BE62-3F0D79F8379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597000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05A895D7-F53F-6949-8511-F4929141E1DC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275882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D773F98-E6D9-BA45-97C7-3E8D522E0101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5038213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70355DFA-CAFA-584C-849F-73D22E815518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7317606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96112BCB-6690-EA4C-9E89-6082C6703A5E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59700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6 boxes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7723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79412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8158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FC270F4D-903B-F548-A384-94229FAC3EB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7723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07818D05-A519-C245-9EA1-A70E9178B89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479412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A0EE1EFC-32F5-3141-9F50-19113C45E93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18158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8506091-7F87-2F42-87C0-B2E475A968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9425" y="1304925"/>
            <a:ext cx="3021013" cy="5256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6 boxes horizont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99563-B028-E146-B72A-90EB7C0B1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1">
            <a:extLst>
              <a:ext uri="{FF2B5EF4-FFF2-40B4-BE49-F238E27FC236}">
                <a16:creationId xmlns:a16="http://schemas.microsoft.com/office/drawing/2014/main" id="{8E685721-2621-4A45-9F38-DB05012CF57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9425" y="1304925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34E168F-9FF5-B44D-AFC9-315487AAB27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997612" y="1304925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21">
            <a:extLst>
              <a:ext uri="{FF2B5EF4-FFF2-40B4-BE49-F238E27FC236}">
                <a16:creationId xmlns:a16="http://schemas.microsoft.com/office/drawing/2014/main" id="{5E05CBBB-2D9C-534D-B8C4-460B3076BF8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79425" y="2839780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9B02600D-3771-B84F-8C7E-A97D0F0D924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97612" y="2839780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21">
            <a:extLst>
              <a:ext uri="{FF2B5EF4-FFF2-40B4-BE49-F238E27FC236}">
                <a16:creationId xmlns:a16="http://schemas.microsoft.com/office/drawing/2014/main" id="{FFCD9CAB-3FB0-4746-BD08-419CFB3ECB22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79425" y="4374635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D8D4F919-6B1A-6C4D-8474-BC5AFB18641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997612" y="4374635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21">
            <a:extLst>
              <a:ext uri="{FF2B5EF4-FFF2-40B4-BE49-F238E27FC236}">
                <a16:creationId xmlns:a16="http://schemas.microsoft.com/office/drawing/2014/main" id="{FC81C149-0682-2144-9E16-9E61FC86543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226856" y="1304925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AB8953BA-EF9A-B846-B2B6-40323F7B51C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745043" y="1304925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 21">
            <a:extLst>
              <a:ext uri="{FF2B5EF4-FFF2-40B4-BE49-F238E27FC236}">
                <a16:creationId xmlns:a16="http://schemas.microsoft.com/office/drawing/2014/main" id="{73E1C6C9-BFE8-B54A-8CF6-6068F45CEB8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226856" y="2839780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8A9F5FB1-D4F1-224B-AA33-0BC958B3FBE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7745043" y="2839780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1">
            <a:extLst>
              <a:ext uri="{FF2B5EF4-FFF2-40B4-BE49-F238E27FC236}">
                <a16:creationId xmlns:a16="http://schemas.microsoft.com/office/drawing/2014/main" id="{FEC5D5B6-8C03-A542-8CEB-765C963AB0D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226856" y="4374635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AFEB652C-5E4D-BF4F-8A07-50EC786CBFE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745043" y="4374635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Logo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11233150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8271ED4-39DE-8C4C-A549-8135EAFBDC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4767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2372706-6D2B-E14A-8507-72FB29F0A61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616723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>
            <a:noAutofit/>
          </a:bodyPr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91D75A96-85D1-9C4A-859C-2AF75D18922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428679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9F52B315-3924-9B43-9CB2-E532D50D4F5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240635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951C62C-64BF-3E4B-88CE-B1B773B5FC9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052591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9F600BF-BE6A-ED4A-8BBC-D39EEA63B43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864545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9A4C6EA4-2A72-B649-8008-6BB71177FD5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04767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0E80C798-A15A-914C-A8E4-9619FFD62B7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2616723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EA7755E-1F10-E640-B67D-CED14DBEF12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28679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85106541-F388-064E-BBD0-C8B07AF621A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40635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9311B6D0-6D56-484F-B587-2E872AC5E42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052591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B4F9049-2A62-5848-A6F7-2499F0EB455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864545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A906CBFA-3FB4-3E4E-9641-388D8670E7B9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04767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E640FE96-219C-7D4F-87CF-D9C449F838F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616723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8C1191AE-F8A0-5F4E-AD08-12CC2114CB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428679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C3FA45F3-B4E8-9640-9361-6208903EDB6E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240635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1B3187D9-4B4C-5549-BBDC-0FB6589E39B2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052591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2827766D-7E85-0D4F-93FE-2C5E15D1040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Full im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889C7BE6-5B7A-BB4A-B283-7FF1695EF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499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tIns="108000" anchor="t">
            <a:noAutofit/>
          </a:bodyPr>
          <a:lstStyle>
            <a:lvl1pPr marL="0" indent="0" algn="ctr">
              <a:buNone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B7A59F9-9083-ED48-890C-8F686D0FA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A11831CB-C34D-DE4E-80DB-0121555778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685925"/>
            <a:ext cx="6378575" cy="4875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EEBAB609-ABF4-6B42-9F3A-494B29F9D1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Peop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076ABB7-875A-204C-9873-FC366FE01151}"/>
              </a:ext>
            </a:extLst>
          </p:cNvPr>
          <p:cNvSpPr/>
          <p:nvPr/>
        </p:nvSpPr>
        <p:spPr>
          <a:xfrm>
            <a:off x="7329911" y="0"/>
            <a:ext cx="4862089" cy="6858000"/>
          </a:xfrm>
          <a:prstGeom prst="rect">
            <a:avLst/>
          </a:prstGeom>
          <a:solidFill>
            <a:srgbClr val="3A515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315489"/>
            <a:ext cx="6378575" cy="4875213"/>
          </a:xfrm>
        </p:spPr>
        <p:txBody>
          <a:bodyPr>
            <a:noAutofit/>
          </a:bodyPr>
          <a:lstStyle>
            <a:lvl2pPr>
              <a:buClr>
                <a:srgbClr val="3A515B"/>
              </a:buClr>
              <a:defRPr/>
            </a:lvl2pPr>
            <a:lvl3pPr>
              <a:buClr>
                <a:srgbClr val="3A515B"/>
              </a:buClr>
              <a:defRPr/>
            </a:lvl3pPr>
            <a:lvl4pPr>
              <a:buClr>
                <a:srgbClr val="3A515B"/>
              </a:buClr>
              <a:defRPr/>
            </a:lvl4pPr>
            <a:lvl5pPr>
              <a:buClr>
                <a:srgbClr val="3A515B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8271ED4-39DE-8C4C-A549-8135EAFBDC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90667" y="1315889"/>
            <a:ext cx="2853144" cy="28687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tIns="108000">
            <a:noAutofit/>
          </a:bodyPr>
          <a:lstStyle>
            <a:lvl1pPr marL="0" indent="0" algn="ctr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C1F6D8-241A-E540-B35D-A57FD302A0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51AA2B-BA1F-664F-BAD6-F097B6DE2A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Full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E6C56DA5-1F81-2646-BC74-B8B17D590ED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tIns="7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0AC78A9-E4C4-5844-ABB3-82F334AA58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5" y="393700"/>
            <a:ext cx="6457950" cy="2274396"/>
          </a:xfrm>
          <a:solidFill>
            <a:schemeClr val="bg1"/>
          </a:solidFill>
        </p:spPr>
        <p:txBody>
          <a:bodyPr lIns="288000" tIns="288000" rIns="288000" bIns="288000">
            <a:sp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F686FC-1CED-DE40-A516-75ECE8FE60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E6C56DA5-1F81-2646-BC74-B8B17D590ED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 tIns="144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F5EE81D-C2F5-9C47-82D9-060AA084C9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394138"/>
            <a:ext cx="6457403" cy="6053959"/>
          </a:xfr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lIns="360000" tIns="360000" rIns="360000" bIns="360000"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None/>
              <a:defRPr sz="2000">
                <a:solidFill>
                  <a:schemeClr val="bg1"/>
                </a:solidFill>
              </a:defRPr>
            </a:lvl4pPr>
            <a:lvl5pPr marL="1828800" indent="0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”Insert quote or text”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3F5B1E9-37E4-6941-8DA5-3FB16DD51357}"/>
              </a:ext>
            </a:extLst>
          </p:cNvPr>
          <p:cNvSpPr/>
          <p:nvPr userDrawn="1"/>
        </p:nvSpPr>
        <p:spPr>
          <a:xfrm>
            <a:off x="357809" y="344557"/>
            <a:ext cx="742121" cy="344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968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21968" y="1685926"/>
            <a:ext cx="6378575" cy="41910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32C81F-9474-F248-8885-C81B470E4081}"/>
              </a:ext>
            </a:extLst>
          </p:cNvPr>
          <p:cNvCxnSpPr>
            <a:cxnSpLocks/>
          </p:cNvCxnSpPr>
          <p:nvPr userDrawn="1"/>
        </p:nvCxnSpPr>
        <p:spPr>
          <a:xfrm>
            <a:off x="5321968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6EACEB41-1E8D-014B-862D-670EF9B582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4779817" cy="6858000"/>
          </a:xfrm>
          <a:prstGeom prst="rect">
            <a:avLst/>
          </a:prstGeom>
        </p:spPr>
        <p:txBody>
          <a:bodyPr tIns="288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893235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E6C56DA5-1F81-2646-BC74-B8B17D590ED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tIns="7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0AC78A9-E4C4-5844-ABB3-82F334AA58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5" y="393700"/>
            <a:ext cx="6457950" cy="2274396"/>
          </a:xfrm>
          <a:solidFill>
            <a:schemeClr val="bg1"/>
          </a:solidFill>
        </p:spPr>
        <p:txBody>
          <a:bodyPr lIns="288000" tIns="288000" rIns="288000" bIns="288000">
            <a:sp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98601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or section_half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F9474D7-1E3F-7C40-A115-E8FB80AB3E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889C7BE6-5B7A-BB4A-B283-7FF1695EF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17888"/>
          </a:xfrm>
          <a:prstGeom prst="rect">
            <a:avLst/>
          </a:prstGeom>
        </p:spPr>
        <p:txBody>
          <a:bodyPr tIns="288000" anchor="t">
            <a:noAutofit/>
          </a:bodyPr>
          <a:lstStyle>
            <a:lvl1pPr marL="0" indent="0" algn="ctr">
              <a:buNone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21AF8C3-9F5F-BA47-8F76-5B007AF04A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425" y="4107522"/>
            <a:ext cx="11233150" cy="553998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40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Presentation title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5BA61DD0-E7B7-AC4C-9422-6C40C51006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4778080"/>
            <a:ext cx="11233150" cy="2492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err="1"/>
              <a:t>Subheadline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15BCFB5-DD7D-064B-94F0-57078FF210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3747086"/>
            <a:ext cx="11233150" cy="2492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accent3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/>
              <a:t>Business, industry, function, service or product name (optional)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3C8A272-9521-9949-B749-E6FBA32ADD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25" y="6380404"/>
            <a:ext cx="471980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Presenter Name, Position, Date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D17FE15-BA7C-5049-BD29-71764C020F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93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gn off 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19BBDB-835D-A551-2057-19C96155B014}"/>
              </a:ext>
            </a:extLst>
          </p:cNvPr>
          <p:cNvSpPr/>
          <p:nvPr userDrawn="1"/>
        </p:nvSpPr>
        <p:spPr>
          <a:xfrm>
            <a:off x="1" y="0"/>
            <a:ext cx="111270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01AD69-7EDC-532F-EF68-F96AA131D708}"/>
              </a:ext>
            </a:extLst>
          </p:cNvPr>
          <p:cNvSpPr txBox="1"/>
          <p:nvPr userDrawn="1"/>
        </p:nvSpPr>
        <p:spPr>
          <a:xfrm>
            <a:off x="468000" y="6345327"/>
            <a:ext cx="6097836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 b="1" err="1">
                <a:solidFill>
                  <a:schemeClr val="tx2"/>
                </a:solidFill>
              </a:rPr>
              <a:t>sgs.com</a:t>
            </a:r>
            <a:endParaRPr lang="en-US" sz="1600" b="1">
              <a:solidFill>
                <a:schemeClr val="tx2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E469881-FB90-FF6E-65E5-C4EF637820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89190" y="3259601"/>
            <a:ext cx="4613619" cy="33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0920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889C7BE6-5B7A-BB4A-B283-7FF1695EF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729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tIns="108000" anchor="t">
            <a:noAutofit/>
          </a:bodyPr>
          <a:lstStyle>
            <a:lvl1pPr marL="0" indent="0" algn="ctr">
              <a:buNone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B7A59F9-9083-ED48-890C-8F686D0FA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619200"/>
            <a:ext cx="6378575" cy="443198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A11831CB-C34D-DE4E-80DB-0121555778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8000" y="1684800"/>
            <a:ext cx="6378575" cy="487521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43481F30-FF0B-01A3-D2A3-846A9D02DA0F}"/>
              </a:ext>
            </a:extLst>
          </p:cNvPr>
          <p:cNvSpPr txBox="1"/>
          <p:nvPr userDrawn="1"/>
        </p:nvSpPr>
        <p:spPr>
          <a:xfrm>
            <a:off x="428400" y="6451200"/>
            <a:ext cx="295200" cy="15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9600">
              <a:spcBef>
                <a:spcPts val="15"/>
              </a:spcBef>
            </a:pPr>
            <a:fld id="{1AB3584D-300F-534C-879B-BAEFFFE7E9B6}" type="slidenum">
              <a:rPr lang="en-US" sz="1000" b="1" smtClean="0">
                <a:solidFill>
                  <a:schemeClr val="accent3"/>
                </a:solidFill>
              </a:rPr>
              <a:pPr marL="39600">
                <a:spcBef>
                  <a:spcPts val="15"/>
                </a:spcBef>
              </a:pPr>
              <a:t>‹#›</a:t>
            </a:fld>
            <a:endParaRPr lang="en-US" sz="1000" b="1">
              <a:solidFill>
                <a:schemeClr val="accent3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F24B57E-F6D8-CC23-314F-3E4AE3030983}"/>
              </a:ext>
            </a:extLst>
          </p:cNvPr>
          <p:cNvCxnSpPr>
            <a:cxnSpLocks/>
          </p:cNvCxnSpPr>
          <p:nvPr userDrawn="1"/>
        </p:nvCxnSpPr>
        <p:spPr>
          <a:xfrm>
            <a:off x="478800" y="511200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392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Content 3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A4AEB8-EC61-E5F1-FFA2-F82F9FB7B84D}"/>
              </a:ext>
            </a:extLst>
          </p:cNvPr>
          <p:cNvSpPr/>
          <p:nvPr userDrawn="1"/>
        </p:nvSpPr>
        <p:spPr>
          <a:xfrm>
            <a:off x="357809" y="344557"/>
            <a:ext cx="742121" cy="344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958D760B-8F64-9A0E-BF4C-47FE78075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968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9FA4BDF4-63CC-0C24-3DDD-166780BE3E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21968" y="2141220"/>
            <a:ext cx="6378575" cy="3735706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DD27BFC-6A9D-21FB-4222-8C5669CFBD83}"/>
              </a:ext>
            </a:extLst>
          </p:cNvPr>
          <p:cNvCxnSpPr>
            <a:cxnSpLocks/>
          </p:cNvCxnSpPr>
          <p:nvPr userDrawn="1"/>
        </p:nvCxnSpPr>
        <p:spPr>
          <a:xfrm>
            <a:off x="5321968" y="512763"/>
            <a:ext cx="500062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8F502528-E163-6DC5-1FE1-ABC19E89B4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4779817" cy="6858000"/>
          </a:xfrm>
          <a:prstGeom prst="rect">
            <a:avLst/>
          </a:prstGeom>
        </p:spPr>
        <p:txBody>
          <a:bodyPr tIns="288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7D056C1-610E-D577-C0A0-058D399924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321968" y="1067088"/>
            <a:ext cx="6378575" cy="307777"/>
          </a:xfrm>
        </p:spPr>
        <p:txBody>
          <a:bodyPr wrap="square"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EAE788B-DF50-ADC6-181D-F475836459A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779817" y="1490989"/>
            <a:ext cx="7412183" cy="432000"/>
          </a:xfrm>
          <a:solidFill>
            <a:schemeClr val="accent6"/>
          </a:solidFill>
        </p:spPr>
        <p:txBody>
          <a:bodyPr wrap="square" bIns="36000" anchor="ctr" anchorCtr="0">
            <a:noAutofit/>
          </a:bodyPr>
          <a:lstStyle>
            <a:lvl1pPr marL="182563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07363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Content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0F57A8DE-DC54-004B-874B-CD63BFDA27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Drag picture to placeholder or click icon to add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685925"/>
            <a:ext cx="6378575" cy="4875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0038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Content 4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FFF42F9-4E1B-A8E3-928A-75C3BB0475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Drag picture to placeholder or click icon to add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2A7D92C-A1E1-DEBB-F80E-CA0871AD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D72BF7B5-0AA7-9499-C6CC-E6A25F40011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111829"/>
            <a:ext cx="6378575" cy="444930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4215DE9-C7C8-3735-8DA0-2F74911BD7D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0" y="1505924"/>
            <a:ext cx="7342909" cy="432000"/>
          </a:xfrm>
          <a:solidFill>
            <a:schemeClr val="accent6"/>
          </a:solidFill>
        </p:spPr>
        <p:txBody>
          <a:bodyPr wrap="square" bIns="36000" anchor="ctr" anchorCtr="0">
            <a:noAutofit/>
          </a:bodyPr>
          <a:lstStyle>
            <a:lvl1pPr marL="182563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E84F208-020B-3D54-9983-58E5175DABF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4" y="1048324"/>
            <a:ext cx="6378575" cy="307777"/>
          </a:xfrm>
        </p:spPr>
        <p:txBody>
          <a:bodyPr wrap="square"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9670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Peop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11233150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8271ED4-39DE-8C4C-A549-8135EAFBDC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03978" y="1320385"/>
            <a:ext cx="1809534" cy="181943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tIns="108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710BFE37-786A-0748-BA91-13EAAC042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61378" y="1304925"/>
            <a:ext cx="3243692" cy="457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0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2372706-6D2B-E14A-8507-72FB29F0A61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411483" y="1320385"/>
            <a:ext cx="1809534" cy="181943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tIns="108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26406427-E1A4-8243-8083-0B943555711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68883" y="1304925"/>
            <a:ext cx="3243692" cy="457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0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9C04B5-03AA-694B-830B-DDF2E81AADA6}"/>
              </a:ext>
            </a:extLst>
          </p:cNvPr>
          <p:cNvSpPr txBox="1"/>
          <p:nvPr userDrawn="1"/>
        </p:nvSpPr>
        <p:spPr>
          <a:xfrm>
            <a:off x="0" y="-396834"/>
            <a:ext cx="6876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363636"/>
                </a:solidFill>
                <a:highlight>
                  <a:srgbClr val="FFFF00"/>
                </a:highlight>
              </a:rPr>
              <a:t>Blank</a:t>
            </a:r>
          </a:p>
        </p:txBody>
      </p:sp>
    </p:spTree>
    <p:extLst>
      <p:ext uri="{BB962C8B-B14F-4D97-AF65-F5344CB8AC3E}">
        <p14:creationId xmlns:p14="http://schemas.microsoft.com/office/powerpoint/2010/main" val="32827167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7504025F-10B0-BA44-8717-D16C1520FB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11221118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83731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66461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D91AE2D3-2DDB-A64F-8045-2382ABC17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501021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37027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3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96CC5F-3E8D-2F40-B4BF-BAEB4231F7F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79426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7193178-7BE3-CD47-89BD-605F578E67C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210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253A764-A773-B14A-BBFD-7FD90133A39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747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19050752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5458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1489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077520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33106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-column vertic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B47CAA1-509B-2A49-9A92-DBE66549623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9720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E79DAE4C-4E0C-5D4A-BDB4-0A926F42A4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5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BD8D81C9-291F-5043-9803-391387A9405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45458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7D2B54CA-DC14-3B4D-99BA-51411B16B5A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211491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24">
            <a:extLst>
              <a:ext uri="{FF2B5EF4-FFF2-40B4-BE49-F238E27FC236}">
                <a16:creationId xmlns:a16="http://schemas.microsoft.com/office/drawing/2014/main" id="{BA913462-645A-A443-A53F-E4E3B4BA3BE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077523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D7612AA-F35B-1D4D-A6A2-B03C745272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DCD9CDF-7F48-8E40-A909-83FE80FDB7B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04894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6929FFD-4C09-974E-AABB-B86B33164260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34545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225676B-F80C-BB4B-88A4-4E5FAB2A7FF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9371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37004581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 boxes horizont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7A08-A0CF-894B-8B71-709586FC0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5" name="Picture Placeholder 21">
            <a:extLst>
              <a:ext uri="{FF2B5EF4-FFF2-40B4-BE49-F238E27FC236}">
                <a16:creationId xmlns:a16="http://schemas.microsoft.com/office/drawing/2014/main" id="{15789BD5-5B35-F549-B8EA-47CD5550B6C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9425" y="1304925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3A36E786-9332-9D40-8752-3B804229198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566363" y="1304925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Picture Placeholder 21">
            <a:extLst>
              <a:ext uri="{FF2B5EF4-FFF2-40B4-BE49-F238E27FC236}">
                <a16:creationId xmlns:a16="http://schemas.microsoft.com/office/drawing/2014/main" id="{C24FC67F-3D66-C84B-9A9A-AF6C423D596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79425" y="3605439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25408BAB-6E2F-4240-A5D8-397BE023B2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566363" y="3605439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Picture Placeholder 21">
            <a:extLst>
              <a:ext uri="{FF2B5EF4-FFF2-40B4-BE49-F238E27FC236}">
                <a16:creationId xmlns:a16="http://schemas.microsoft.com/office/drawing/2014/main" id="{F9E88830-FCF4-9949-81AF-0CDC2B41292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226402" y="1304925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819BF497-7BE4-4B45-B6D5-6C78FF39D8C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313341" y="1304925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Picture Placeholder 21">
            <a:extLst>
              <a:ext uri="{FF2B5EF4-FFF2-40B4-BE49-F238E27FC236}">
                <a16:creationId xmlns:a16="http://schemas.microsoft.com/office/drawing/2014/main" id="{E55BBBD1-5DBA-F548-AB9B-D45BE95C3382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226402" y="3605439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Text Placeholder 23">
            <a:extLst>
              <a:ext uri="{FF2B5EF4-FFF2-40B4-BE49-F238E27FC236}">
                <a16:creationId xmlns:a16="http://schemas.microsoft.com/office/drawing/2014/main" id="{51CE0FB8-F431-B043-A121-1DF42A1B90C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313341" y="3605439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52007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5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8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758362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037296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316230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8DBE3F-2E5A-B842-896D-0A952D25BBC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9595163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898210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5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12F65A3-F24D-C34B-BF01-1CB47B1C15C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9427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9E93450-6432-8F40-945D-3E7884A804E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4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682A5D66-DED6-B64C-864B-6EECB8F4130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AEF56188-6E64-504C-B697-5F979273B98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758818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CF3A665A-BFB1-8641-BDFA-242890CE108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038212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A6220B7-5905-994C-8D50-16325606DF7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317606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BA2BD435-D104-F148-BE62-3F0D79F8379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597000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05A895D7-F53F-6949-8511-F4929141E1DC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275882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D773F98-E6D9-BA45-97C7-3E8D522E0101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5038213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70355DFA-CAFA-584C-849F-73D22E815518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7317606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96112BCB-6690-EA4C-9E89-6082C6703A5E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59700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2067909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Peop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11233150" cy="44134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8271ED4-39DE-8C4C-A549-8135EAFBDC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7360" y="1814591"/>
            <a:ext cx="1809534" cy="181943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tIns="72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43004F1D-ECD5-B74D-9FB6-98401A7BAE0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23716" y="1814591"/>
            <a:ext cx="1809534" cy="181943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tIns="72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83F401CF-BEBA-C748-A71E-C87EFD71E96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30072" y="1814591"/>
            <a:ext cx="1809534" cy="181943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tIns="72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09310284-5775-4E4A-9071-BE08000C21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36429" y="1814591"/>
            <a:ext cx="1809534" cy="181943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tIns="72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710BFE37-786A-0748-BA91-13EAAC042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7359" y="3857405"/>
            <a:ext cx="2263465" cy="14824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0C64CC41-4844-3B41-9927-A237668FCAF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23716" y="3857405"/>
            <a:ext cx="2263465" cy="14824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AD431AAE-71F9-2E4D-BB86-1D90DE65DE0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30073" y="3857405"/>
            <a:ext cx="2263465" cy="14824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D9DAE4C2-37C5-4F4F-8939-534E5207B31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36429" y="3857405"/>
            <a:ext cx="2263465" cy="14824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6 boxes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7723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79412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8158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FC270F4D-903B-F548-A384-94229FAC3EB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7723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07818D05-A519-C245-9EA1-A70E9178B89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479412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A0EE1EFC-32F5-3141-9F50-19113C45E93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18158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8506091-7F87-2F42-87C0-B2E475A968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9425" y="1304925"/>
            <a:ext cx="3021013" cy="5256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11221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Content 3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A4AEB8-EC61-E5F1-FFA2-F82F9FB7B84D}"/>
              </a:ext>
            </a:extLst>
          </p:cNvPr>
          <p:cNvSpPr/>
          <p:nvPr userDrawn="1"/>
        </p:nvSpPr>
        <p:spPr>
          <a:xfrm>
            <a:off x="357809" y="344557"/>
            <a:ext cx="742121" cy="344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958D760B-8F64-9A0E-BF4C-47FE78075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968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9FA4BDF4-63CC-0C24-3DDD-166780BE3E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21968" y="2141220"/>
            <a:ext cx="6378575" cy="3735706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DD27BFC-6A9D-21FB-4222-8C5669CFBD83}"/>
              </a:ext>
            </a:extLst>
          </p:cNvPr>
          <p:cNvCxnSpPr>
            <a:cxnSpLocks/>
          </p:cNvCxnSpPr>
          <p:nvPr userDrawn="1"/>
        </p:nvCxnSpPr>
        <p:spPr>
          <a:xfrm>
            <a:off x="5321968" y="512763"/>
            <a:ext cx="50006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8F502528-E163-6DC5-1FE1-ABC19E89B4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4779817" cy="6858000"/>
          </a:xfrm>
          <a:prstGeom prst="rect">
            <a:avLst/>
          </a:prstGeom>
        </p:spPr>
        <p:txBody>
          <a:bodyPr tIns="288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7D056C1-610E-D577-C0A0-058D399924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321968" y="1067088"/>
            <a:ext cx="6378575" cy="307777"/>
          </a:xfrm>
        </p:spPr>
        <p:txBody>
          <a:bodyPr wrap="square"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EAE788B-DF50-ADC6-181D-F475836459A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779817" y="1490989"/>
            <a:ext cx="7412183" cy="432000"/>
          </a:xfr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wrap="square" bIns="36000" anchor="ctr" anchorCtr="0">
            <a:noAutofit/>
          </a:bodyPr>
          <a:lstStyle>
            <a:lvl1pPr marL="182563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63153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Content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0F57A8DE-DC54-004B-874B-CD63BFDA27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Drag picture to placeholder or click icon to add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685925"/>
            <a:ext cx="6378575" cy="4875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9054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Content 4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FFF42F9-4E1B-A8E3-928A-75C3BB0475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Drag picture to placeholder or click icon to add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2A7D92C-A1E1-DEBB-F80E-CA0871AD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D72BF7B5-0AA7-9499-C6CC-E6A25F40011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111829"/>
            <a:ext cx="6378575" cy="444930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4215DE9-C7C8-3735-8DA0-2F74911BD7D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0" y="1505924"/>
            <a:ext cx="7342909" cy="432000"/>
          </a:xfr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wrap="square" bIns="36000" anchor="ctr" anchorCtr="0">
            <a:noAutofit/>
          </a:bodyPr>
          <a:lstStyle>
            <a:lvl1pPr marL="182563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E84F208-020B-3D54-9983-58E5175DABF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4" y="1048324"/>
            <a:ext cx="6378575" cy="307777"/>
          </a:xfrm>
        </p:spPr>
        <p:txBody>
          <a:bodyPr wrap="square"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67680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9C04B5-03AA-694B-830B-DDF2E81AADA6}"/>
              </a:ext>
            </a:extLst>
          </p:cNvPr>
          <p:cNvSpPr txBox="1"/>
          <p:nvPr userDrawn="1"/>
        </p:nvSpPr>
        <p:spPr>
          <a:xfrm>
            <a:off x="0" y="-396834"/>
            <a:ext cx="6876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363636"/>
                </a:solidFill>
                <a:highlight>
                  <a:srgbClr val="FFFF00"/>
                </a:highlight>
              </a:rPr>
              <a:t>Blank</a:t>
            </a:r>
          </a:p>
        </p:txBody>
      </p:sp>
    </p:spTree>
    <p:extLst>
      <p:ext uri="{BB962C8B-B14F-4D97-AF65-F5344CB8AC3E}">
        <p14:creationId xmlns:p14="http://schemas.microsoft.com/office/powerpoint/2010/main" val="909262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7504025F-10B0-BA44-8717-D16C1520FB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11221118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78380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66461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D91AE2D3-2DDB-A64F-8045-2382ABC17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017847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26389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3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96CC5F-3E8D-2F40-B4BF-BAEB4231F7F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79426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7193178-7BE3-CD47-89BD-605F578E67C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210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253A764-A773-B14A-BBFD-7FD90133A39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747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88021740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5458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1489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077520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3276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Content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493CA13-B578-B547-9BF5-9187DA15ECEA}"/>
              </a:ext>
            </a:extLst>
          </p:cNvPr>
          <p:cNvSpPr/>
          <p:nvPr/>
        </p:nvSpPr>
        <p:spPr>
          <a:xfrm>
            <a:off x="0" y="0"/>
            <a:ext cx="12192000" cy="824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12355008-D829-2540-AAB9-E6428842E2E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9425" y="818707"/>
            <a:ext cx="4300392" cy="5058210"/>
          </a:xfrm>
          <a:prstGeom prst="rect">
            <a:avLst/>
          </a:prstGeom>
        </p:spPr>
        <p:txBody>
          <a:bodyPr tIns="288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A0FD1E-C15F-2044-90AD-C6051A634266}"/>
              </a:ext>
            </a:extLst>
          </p:cNvPr>
          <p:cNvSpPr/>
          <p:nvPr/>
        </p:nvSpPr>
        <p:spPr>
          <a:xfrm>
            <a:off x="0" y="818707"/>
            <a:ext cx="272716" cy="50582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279130C-81B7-E445-8EE0-7672995100D2}"/>
              </a:ext>
            </a:extLst>
          </p:cNvPr>
          <p:cNvCxnSpPr>
            <a:cxnSpLocks/>
          </p:cNvCxnSpPr>
          <p:nvPr/>
        </p:nvCxnSpPr>
        <p:spPr>
          <a:xfrm>
            <a:off x="5098420" y="818707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DD1D9FC9-70BD-F942-BC42-14E40E346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637" y="957264"/>
            <a:ext cx="6611937" cy="857249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089469E5-5D81-AD40-BE9B-24B9C98658D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98420" y="2087880"/>
            <a:ext cx="6614155" cy="3789046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buClr>
                <a:srgbClr val="3A515B"/>
              </a:buClr>
              <a:defRPr sz="2000"/>
            </a:lvl2pPr>
            <a:lvl3pPr>
              <a:buClr>
                <a:srgbClr val="3A515B"/>
              </a:buClr>
              <a:defRPr sz="1800"/>
            </a:lvl3pPr>
            <a:lvl4pPr>
              <a:buClr>
                <a:srgbClr val="3A515B"/>
              </a:buClr>
              <a:defRPr sz="1600"/>
            </a:lvl4pPr>
            <a:lvl5pPr>
              <a:buClr>
                <a:srgbClr val="3A515B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93CA13-B578-B547-9BF5-9187DA15ECEA}"/>
              </a:ext>
            </a:extLst>
          </p:cNvPr>
          <p:cNvSpPr/>
          <p:nvPr userDrawn="1"/>
        </p:nvSpPr>
        <p:spPr>
          <a:xfrm>
            <a:off x="0" y="0"/>
            <a:ext cx="12192000" cy="824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A0FD1E-C15F-2044-90AD-C6051A634266}"/>
              </a:ext>
            </a:extLst>
          </p:cNvPr>
          <p:cNvSpPr/>
          <p:nvPr userDrawn="1"/>
        </p:nvSpPr>
        <p:spPr>
          <a:xfrm>
            <a:off x="0" y="818707"/>
            <a:ext cx="272716" cy="50582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279130C-81B7-E445-8EE0-7672995100D2}"/>
              </a:ext>
            </a:extLst>
          </p:cNvPr>
          <p:cNvCxnSpPr>
            <a:cxnSpLocks/>
          </p:cNvCxnSpPr>
          <p:nvPr userDrawn="1"/>
        </p:nvCxnSpPr>
        <p:spPr>
          <a:xfrm>
            <a:off x="5098420" y="818707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-column vertic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B47CAA1-509B-2A49-9A92-DBE66549623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9720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E79DAE4C-4E0C-5D4A-BDB4-0A926F42A4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5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BD8D81C9-291F-5043-9803-391387A9405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45458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7D2B54CA-DC14-3B4D-99BA-51411B16B5A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211491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24">
            <a:extLst>
              <a:ext uri="{FF2B5EF4-FFF2-40B4-BE49-F238E27FC236}">
                <a16:creationId xmlns:a16="http://schemas.microsoft.com/office/drawing/2014/main" id="{BA913462-645A-A443-A53F-E4E3B4BA3BE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077523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D7612AA-F35B-1D4D-A6A2-B03C745272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DCD9CDF-7F48-8E40-A909-83FE80FDB7B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04894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6929FFD-4C09-974E-AABB-B86B33164260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34545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225676B-F80C-BB4B-88A4-4E5FAB2A7FF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9371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35801389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 boxes horizont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7A08-A0CF-894B-8B71-709586FC0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5" name="Picture Placeholder 21">
            <a:extLst>
              <a:ext uri="{FF2B5EF4-FFF2-40B4-BE49-F238E27FC236}">
                <a16:creationId xmlns:a16="http://schemas.microsoft.com/office/drawing/2014/main" id="{15789BD5-5B35-F549-B8EA-47CD5550B6C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9425" y="1304925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3A36E786-9332-9D40-8752-3B804229198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566363" y="1304925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Picture Placeholder 21">
            <a:extLst>
              <a:ext uri="{FF2B5EF4-FFF2-40B4-BE49-F238E27FC236}">
                <a16:creationId xmlns:a16="http://schemas.microsoft.com/office/drawing/2014/main" id="{C24FC67F-3D66-C84B-9A9A-AF6C423D596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79425" y="3605439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25408BAB-6E2F-4240-A5D8-397BE023B2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566363" y="3605439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Picture Placeholder 21">
            <a:extLst>
              <a:ext uri="{FF2B5EF4-FFF2-40B4-BE49-F238E27FC236}">
                <a16:creationId xmlns:a16="http://schemas.microsoft.com/office/drawing/2014/main" id="{F9E88830-FCF4-9949-81AF-0CDC2B41292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226402" y="1304925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819BF497-7BE4-4B45-B6D5-6C78FF39D8C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313341" y="1304925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Picture Placeholder 21">
            <a:extLst>
              <a:ext uri="{FF2B5EF4-FFF2-40B4-BE49-F238E27FC236}">
                <a16:creationId xmlns:a16="http://schemas.microsoft.com/office/drawing/2014/main" id="{E55BBBD1-5DBA-F548-AB9B-D45BE95C3382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226402" y="3605439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Text Placeholder 23">
            <a:extLst>
              <a:ext uri="{FF2B5EF4-FFF2-40B4-BE49-F238E27FC236}">
                <a16:creationId xmlns:a16="http://schemas.microsoft.com/office/drawing/2014/main" id="{51CE0FB8-F431-B043-A121-1DF42A1B90C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313341" y="3605439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40109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5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8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758362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037296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316230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8DBE3F-2E5A-B842-896D-0A952D25BBC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9595163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512072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5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12F65A3-F24D-C34B-BF01-1CB47B1C15C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9427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9E93450-6432-8F40-945D-3E7884A804E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4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682A5D66-DED6-B64C-864B-6EECB8F4130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AEF56188-6E64-504C-B697-5F979273B98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758818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CF3A665A-BFB1-8641-BDFA-242890CE108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038212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A6220B7-5905-994C-8D50-16325606DF7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317606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BA2BD435-D104-F148-BE62-3F0D79F8379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597000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05A895D7-F53F-6949-8511-F4929141E1DC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275882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D773F98-E6D9-BA45-97C7-3E8D522E0101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5038213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70355DFA-CAFA-584C-849F-73D22E815518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7317606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96112BCB-6690-EA4C-9E89-6082C6703A5E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59700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23440158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6 boxes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7723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79412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8158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FC270F4D-903B-F548-A384-94229FAC3EB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7723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07818D05-A519-C245-9EA1-A70E9178B89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479412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A0EE1EFC-32F5-3141-9F50-19113C45E93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18158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8506091-7F87-2F42-87C0-B2E475A968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9425" y="1304925"/>
            <a:ext cx="3021013" cy="5256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12263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Content 3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A4AEB8-EC61-E5F1-FFA2-F82F9FB7B84D}"/>
              </a:ext>
            </a:extLst>
          </p:cNvPr>
          <p:cNvSpPr/>
          <p:nvPr userDrawn="1"/>
        </p:nvSpPr>
        <p:spPr>
          <a:xfrm>
            <a:off x="357809" y="344557"/>
            <a:ext cx="742121" cy="344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958D760B-8F64-9A0E-BF4C-47FE78075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968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9FA4BDF4-63CC-0C24-3DDD-166780BE3E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21968" y="2141220"/>
            <a:ext cx="6378575" cy="3735706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DD27BFC-6A9D-21FB-4222-8C5669CFBD83}"/>
              </a:ext>
            </a:extLst>
          </p:cNvPr>
          <p:cNvCxnSpPr>
            <a:cxnSpLocks/>
          </p:cNvCxnSpPr>
          <p:nvPr userDrawn="1"/>
        </p:nvCxnSpPr>
        <p:spPr>
          <a:xfrm>
            <a:off x="5321968" y="512763"/>
            <a:ext cx="500062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8F502528-E163-6DC5-1FE1-ABC19E89B4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4779817" cy="6858000"/>
          </a:xfrm>
          <a:prstGeom prst="rect">
            <a:avLst/>
          </a:prstGeom>
        </p:spPr>
        <p:txBody>
          <a:bodyPr tIns="288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7D056C1-610E-D577-C0A0-058D399924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321968" y="1067088"/>
            <a:ext cx="6378575" cy="307777"/>
          </a:xfrm>
        </p:spPr>
        <p:txBody>
          <a:bodyPr wrap="square"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EAE788B-DF50-ADC6-181D-F475836459A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779817" y="1490989"/>
            <a:ext cx="7412183" cy="432000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bIns="36000" anchor="ctr" anchorCtr="0">
            <a:noAutofit/>
          </a:bodyPr>
          <a:lstStyle>
            <a:lvl1pPr marL="182563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18153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Content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0F57A8DE-DC54-004B-874B-CD63BFDA27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Drag picture to placeholder or click icon to add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685925"/>
            <a:ext cx="6378575" cy="4875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4295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Content 4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FFF42F9-4E1B-A8E3-928A-75C3BB0475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Drag picture to placeholder or click icon to add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2A7D92C-A1E1-DEBB-F80E-CA0871AD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D72BF7B5-0AA7-9499-C6CC-E6A25F40011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111829"/>
            <a:ext cx="6378575" cy="4449309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4215DE9-C7C8-3735-8DA0-2F74911BD7D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0" y="1505924"/>
            <a:ext cx="7342909" cy="432000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bIns="36000" anchor="ctr" anchorCtr="0">
            <a:noAutofit/>
          </a:bodyPr>
          <a:lstStyle>
            <a:lvl1pPr marL="182563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E84F208-020B-3D54-9983-58E5175DABF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4" y="1048324"/>
            <a:ext cx="6378575" cy="307777"/>
          </a:xfrm>
        </p:spPr>
        <p:txBody>
          <a:bodyPr wrap="square"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07399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9C04B5-03AA-694B-830B-DDF2E81AADA6}"/>
              </a:ext>
            </a:extLst>
          </p:cNvPr>
          <p:cNvSpPr txBox="1"/>
          <p:nvPr userDrawn="1"/>
        </p:nvSpPr>
        <p:spPr>
          <a:xfrm>
            <a:off x="0" y="-396834"/>
            <a:ext cx="6876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363636"/>
                </a:solidFill>
                <a:highlight>
                  <a:srgbClr val="FFFF00"/>
                </a:highlight>
              </a:rPr>
              <a:t>Blank</a:t>
            </a:r>
          </a:p>
        </p:txBody>
      </p:sp>
    </p:spTree>
    <p:extLst>
      <p:ext uri="{BB962C8B-B14F-4D97-AF65-F5344CB8AC3E}">
        <p14:creationId xmlns:p14="http://schemas.microsoft.com/office/powerpoint/2010/main" val="68023419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7504025F-10B0-BA44-8717-D16C1520FB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11221118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3308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Content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12355008-D829-2540-AAB9-E6428842E2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48000" y="0"/>
            <a:ext cx="3335338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Drag picture to placeholder or click icon to add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E5B25C-6D68-8842-8EC7-ADE3C565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2349501" cy="132959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FACBD909-63D4-2747-8F56-60F4DCAE54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09874" y="553453"/>
            <a:ext cx="4902701" cy="5323472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buClr>
                <a:srgbClr val="3A515B"/>
              </a:buClr>
              <a:defRPr sz="2000"/>
            </a:lvl2pPr>
            <a:lvl3pPr>
              <a:lnSpc>
                <a:spcPct val="100000"/>
              </a:lnSpc>
              <a:buClr>
                <a:srgbClr val="3A515B"/>
              </a:buClr>
              <a:defRPr sz="1800"/>
            </a:lvl3pPr>
            <a:lvl4pPr>
              <a:lnSpc>
                <a:spcPct val="100000"/>
              </a:lnSpc>
              <a:buClr>
                <a:srgbClr val="3A515B"/>
              </a:buClr>
              <a:defRPr sz="1600"/>
            </a:lvl4pPr>
            <a:lvl5pPr>
              <a:lnSpc>
                <a:spcPct val="100000"/>
              </a:lnSpc>
              <a:buClr>
                <a:srgbClr val="3A515B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66461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D91AE2D3-2DDB-A64F-8045-2382ABC17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38890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04732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3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96CC5F-3E8D-2F40-B4BF-BAEB4231F7F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79426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7193178-7BE3-CD47-89BD-605F578E67C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210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253A764-A773-B14A-BBFD-7FD90133A39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747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6209989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5458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1489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077520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59047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-column vertic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B47CAA1-509B-2A49-9A92-DBE66549623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9720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E79DAE4C-4E0C-5D4A-BDB4-0A926F42A4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5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BD8D81C9-291F-5043-9803-391387A9405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45458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7D2B54CA-DC14-3B4D-99BA-51411B16B5A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211491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24">
            <a:extLst>
              <a:ext uri="{FF2B5EF4-FFF2-40B4-BE49-F238E27FC236}">
                <a16:creationId xmlns:a16="http://schemas.microsoft.com/office/drawing/2014/main" id="{BA913462-645A-A443-A53F-E4E3B4BA3BE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077523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D7612AA-F35B-1D4D-A6A2-B03C745272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DCD9CDF-7F48-8E40-A909-83FE80FDB7B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04894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6929FFD-4C09-974E-AABB-B86B33164260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34545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225676B-F80C-BB4B-88A4-4E5FAB2A7FF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9371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271721158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4 boxes horizont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7A08-A0CF-894B-8B71-709586FC0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5" name="Picture Placeholder 21">
            <a:extLst>
              <a:ext uri="{FF2B5EF4-FFF2-40B4-BE49-F238E27FC236}">
                <a16:creationId xmlns:a16="http://schemas.microsoft.com/office/drawing/2014/main" id="{15789BD5-5B35-F549-B8EA-47CD5550B6C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9425" y="1304925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3A36E786-9332-9D40-8752-3B804229198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566363" y="1304925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Picture Placeholder 21">
            <a:extLst>
              <a:ext uri="{FF2B5EF4-FFF2-40B4-BE49-F238E27FC236}">
                <a16:creationId xmlns:a16="http://schemas.microsoft.com/office/drawing/2014/main" id="{C24FC67F-3D66-C84B-9A9A-AF6C423D596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79425" y="3605439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25408BAB-6E2F-4240-A5D8-397BE023B2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566363" y="3605439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Picture Placeholder 21">
            <a:extLst>
              <a:ext uri="{FF2B5EF4-FFF2-40B4-BE49-F238E27FC236}">
                <a16:creationId xmlns:a16="http://schemas.microsoft.com/office/drawing/2014/main" id="{F9E88830-FCF4-9949-81AF-0CDC2B41292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226402" y="1304925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819BF497-7BE4-4B45-B6D5-6C78FF39D8C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313341" y="1304925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Picture Placeholder 21">
            <a:extLst>
              <a:ext uri="{FF2B5EF4-FFF2-40B4-BE49-F238E27FC236}">
                <a16:creationId xmlns:a16="http://schemas.microsoft.com/office/drawing/2014/main" id="{E55BBBD1-5DBA-F548-AB9B-D45BE95C3382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226402" y="3605439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Text Placeholder 23">
            <a:extLst>
              <a:ext uri="{FF2B5EF4-FFF2-40B4-BE49-F238E27FC236}">
                <a16:creationId xmlns:a16="http://schemas.microsoft.com/office/drawing/2014/main" id="{51CE0FB8-F431-B043-A121-1DF42A1B90C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313341" y="3605439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22025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5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8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758362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037296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316230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8DBE3F-2E5A-B842-896D-0A952D25BBC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9595163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174509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5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12F65A3-F24D-C34B-BF01-1CB47B1C15C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9427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9E93450-6432-8F40-945D-3E7884A804E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4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682A5D66-DED6-B64C-864B-6EECB8F4130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AEF56188-6E64-504C-B697-5F979273B98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758818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CF3A665A-BFB1-8641-BDFA-242890CE108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038212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A6220B7-5905-994C-8D50-16325606DF7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317606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BA2BD435-D104-F148-BE62-3F0D79F8379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597000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05A895D7-F53F-6949-8511-F4929141E1DC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275882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D773F98-E6D9-BA45-97C7-3E8D522E0101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5038213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70355DFA-CAFA-584C-849F-73D22E815518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7317606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96112BCB-6690-EA4C-9E89-6082C6703A5E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59700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507903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6 boxes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7723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79412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8158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FC270F4D-903B-F548-A384-94229FAC3EB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7723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07818D05-A519-C245-9EA1-A70E9178B89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479412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A0EE1EFC-32F5-3141-9F50-19113C45E93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18158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8506091-7F87-2F42-87C0-B2E475A968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9425" y="1304925"/>
            <a:ext cx="3021013" cy="5256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1061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N General Content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3F5B1E9-37E4-6941-8DA5-3FB16DD51357}"/>
              </a:ext>
            </a:extLst>
          </p:cNvPr>
          <p:cNvSpPr/>
          <p:nvPr/>
        </p:nvSpPr>
        <p:spPr>
          <a:xfrm>
            <a:off x="357809" y="344557"/>
            <a:ext cx="742121" cy="344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968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21968" y="1685926"/>
            <a:ext cx="6378575" cy="41910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buClr>
                <a:srgbClr val="3A515B"/>
              </a:buClr>
              <a:defRPr sz="2000"/>
            </a:lvl2pPr>
            <a:lvl3pPr>
              <a:buClr>
                <a:srgbClr val="3A515B"/>
              </a:buClr>
              <a:defRPr sz="1800"/>
            </a:lvl3pPr>
            <a:lvl4pPr>
              <a:buClr>
                <a:srgbClr val="3A515B"/>
              </a:buClr>
              <a:defRPr sz="1600"/>
            </a:lvl4pPr>
            <a:lvl5pPr>
              <a:buClr>
                <a:srgbClr val="3A515B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32C81F-9474-F248-8885-C81B470E4081}"/>
              </a:ext>
            </a:extLst>
          </p:cNvPr>
          <p:cNvCxnSpPr>
            <a:cxnSpLocks/>
          </p:cNvCxnSpPr>
          <p:nvPr/>
        </p:nvCxnSpPr>
        <p:spPr>
          <a:xfrm>
            <a:off x="5321968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6EACEB41-1E8D-014B-862D-670EF9B582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4779817" cy="6858000"/>
          </a:xfrm>
          <a:prstGeom prst="rect">
            <a:avLst/>
          </a:prstGeom>
        </p:spPr>
        <p:txBody>
          <a:bodyPr tIns="288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F5B1E9-37E4-6941-8DA5-3FB16DD51357}"/>
              </a:ext>
            </a:extLst>
          </p:cNvPr>
          <p:cNvSpPr/>
          <p:nvPr userDrawn="1"/>
        </p:nvSpPr>
        <p:spPr>
          <a:xfrm>
            <a:off x="357809" y="344557"/>
            <a:ext cx="742121" cy="344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E32C81F-9474-F248-8885-C81B470E4081}"/>
              </a:ext>
            </a:extLst>
          </p:cNvPr>
          <p:cNvCxnSpPr>
            <a:cxnSpLocks/>
          </p:cNvCxnSpPr>
          <p:nvPr userDrawn="1"/>
        </p:nvCxnSpPr>
        <p:spPr>
          <a:xfrm>
            <a:off x="5321968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N General Content 3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A4AEB8-EC61-E5F1-FFA2-F82F9FB7B84D}"/>
              </a:ext>
            </a:extLst>
          </p:cNvPr>
          <p:cNvSpPr/>
          <p:nvPr userDrawn="1"/>
        </p:nvSpPr>
        <p:spPr>
          <a:xfrm>
            <a:off x="357809" y="344557"/>
            <a:ext cx="742121" cy="344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958D760B-8F64-9A0E-BF4C-47FE78075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968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9FA4BDF4-63CC-0C24-3DDD-166780BE3EF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21968" y="2141220"/>
            <a:ext cx="6378575" cy="3735706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DD27BFC-6A9D-21FB-4222-8C5669CFBD83}"/>
              </a:ext>
            </a:extLst>
          </p:cNvPr>
          <p:cNvCxnSpPr>
            <a:cxnSpLocks/>
          </p:cNvCxnSpPr>
          <p:nvPr userDrawn="1"/>
        </p:nvCxnSpPr>
        <p:spPr>
          <a:xfrm>
            <a:off x="5321968" y="512763"/>
            <a:ext cx="500062" cy="0"/>
          </a:xfrm>
          <a:prstGeom prst="line">
            <a:avLst/>
          </a:prstGeom>
          <a:ln w="38100">
            <a:solidFill>
              <a:srgbClr val="FF67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8F502528-E163-6DC5-1FE1-ABC19E89B4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4779817" cy="6858000"/>
          </a:xfrm>
          <a:prstGeom prst="rect">
            <a:avLst/>
          </a:prstGeom>
        </p:spPr>
        <p:txBody>
          <a:bodyPr tIns="288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7D056C1-610E-D577-C0A0-058D399924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321968" y="1067088"/>
            <a:ext cx="6378575" cy="307777"/>
          </a:xfrm>
        </p:spPr>
        <p:txBody>
          <a:bodyPr wrap="square"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EAE788B-DF50-ADC6-181D-F475836459A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779817" y="1490989"/>
            <a:ext cx="7412183" cy="432000"/>
          </a:xfrm>
          <a:solidFill>
            <a:srgbClr val="FF6700"/>
          </a:solidFill>
        </p:spPr>
        <p:txBody>
          <a:bodyPr wrap="square" bIns="36000" anchor="ctr" anchorCtr="0">
            <a:noAutofit/>
          </a:bodyPr>
          <a:lstStyle>
            <a:lvl1pPr marL="182563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4218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B17BFF-99DF-1B45-8445-C0C091D13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304925"/>
            <a:ext cx="11218861" cy="190821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3FE8C8-4E0D-9847-8584-A5840BF6EB42}"/>
              </a:ext>
            </a:extLst>
          </p:cNvPr>
          <p:cNvCxnSpPr>
            <a:cxnSpLocks/>
          </p:cNvCxnSpPr>
          <p:nvPr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itle Placeholder 5">
            <a:extLst>
              <a:ext uri="{FF2B5EF4-FFF2-40B4-BE49-F238E27FC236}">
                <a16:creationId xmlns:a16="http://schemas.microsoft.com/office/drawing/2014/main" id="{FC1B45EC-7FA3-6E4E-8C27-9DC8D63B1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775331-32B9-8144-85C7-A9CCDD1AA31F}"/>
              </a:ext>
            </a:extLst>
          </p:cNvPr>
          <p:cNvSpPr txBox="1"/>
          <p:nvPr/>
        </p:nvSpPr>
        <p:spPr>
          <a:xfrm>
            <a:off x="76890" y="6535594"/>
            <a:ext cx="805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AB3584D-300F-534C-879B-BAEFFFE7E9B6}" type="slidenum">
              <a:rPr lang="en-US" sz="800" smtClean="0">
                <a:solidFill>
                  <a:schemeClr val="accent1"/>
                </a:solidFill>
              </a:rPr>
              <a:t>‹#›</a:t>
            </a:fld>
            <a:endParaRPr lang="en-US">
              <a:solidFill>
                <a:schemeClr val="accent1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33FE8C8-4E0D-9847-8584-A5840BF6EB42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F775331-32B9-8144-85C7-A9CCDD1AA31F}"/>
              </a:ext>
            </a:extLst>
          </p:cNvPr>
          <p:cNvSpPr txBox="1"/>
          <p:nvPr userDrawn="1"/>
        </p:nvSpPr>
        <p:spPr>
          <a:xfrm>
            <a:off x="76890" y="6535594"/>
            <a:ext cx="805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AB3584D-300F-534C-879B-BAEFFFE7E9B6}" type="slidenum">
              <a:rPr lang="en-US" sz="800" smtClean="0">
                <a:solidFill>
                  <a:schemeClr val="tx1"/>
                </a:solidFill>
              </a:r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F1F6456-D539-9541-AF68-3314481446BD}"/>
              </a:ext>
            </a:extLst>
          </p:cNvPr>
          <p:cNvPicPr>
            <a:picLocks noChangeAspect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687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760" r:id="rId9"/>
    <p:sldLayoutId id="2147483695" r:id="rId10"/>
    <p:sldLayoutId id="2147483761" r:id="rId11"/>
    <p:sldLayoutId id="2147483696" r:id="rId12"/>
    <p:sldLayoutId id="2147483719" r:id="rId13"/>
    <p:sldLayoutId id="2147483726" r:id="rId14"/>
    <p:sldLayoutId id="2147483724" r:id="rId15"/>
    <p:sldLayoutId id="2147483762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  <p:sldLayoutId id="2147483706" r:id="rId26"/>
    <p:sldLayoutId id="2147483707" r:id="rId27"/>
    <p:sldLayoutId id="2147483708" r:id="rId28"/>
    <p:sldLayoutId id="2147483709" r:id="rId29"/>
    <p:sldLayoutId id="2147483710" r:id="rId30"/>
    <p:sldLayoutId id="2147483711" r:id="rId31"/>
    <p:sldLayoutId id="2147483837" r:id="rId32"/>
    <p:sldLayoutId id="2147483838" r:id="rId33"/>
    <p:sldLayoutId id="2147483841" r:id="rId34"/>
    <p:sldLayoutId id="2147483843" r:id="rId35"/>
    <p:sldLayoutId id="2147483844" r:id="rId3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302" userDrawn="1">
          <p15:clr>
            <a:srgbClr val="F26B43"/>
          </p15:clr>
        </p15:guide>
        <p15:guide id="7" pos="7378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  <p15:guide id="9" orient="horz" pos="4133" userDrawn="1">
          <p15:clr>
            <a:srgbClr val="F26B43"/>
          </p15:clr>
        </p15:guide>
        <p15:guide id="10" orient="horz" pos="82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B17BFF-99DF-1B45-8445-C0C091D13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304925"/>
            <a:ext cx="11218861" cy="190821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3FE8C8-4E0D-9847-8584-A5840BF6EB42}"/>
              </a:ext>
            </a:extLst>
          </p:cNvPr>
          <p:cNvCxnSpPr>
            <a:cxnSpLocks/>
          </p:cNvCxnSpPr>
          <p:nvPr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itle Placeholder 5">
            <a:extLst>
              <a:ext uri="{FF2B5EF4-FFF2-40B4-BE49-F238E27FC236}">
                <a16:creationId xmlns:a16="http://schemas.microsoft.com/office/drawing/2014/main" id="{FC1B45EC-7FA3-6E4E-8C27-9DC8D63B1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775331-32B9-8144-85C7-A9CCDD1AA31F}"/>
              </a:ext>
            </a:extLst>
          </p:cNvPr>
          <p:cNvSpPr txBox="1"/>
          <p:nvPr/>
        </p:nvSpPr>
        <p:spPr>
          <a:xfrm>
            <a:off x="76890" y="6535594"/>
            <a:ext cx="805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AB3584D-300F-534C-879B-BAEFFFE7E9B6}" type="slidenum">
              <a:rPr lang="en-US" sz="800" smtClean="0">
                <a:solidFill>
                  <a:schemeClr val="accent1"/>
                </a:solidFill>
              </a:rPr>
              <a:t>‹#›</a:t>
            </a:fld>
            <a:endParaRPr lang="en-US">
              <a:solidFill>
                <a:schemeClr val="accent1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33FE8C8-4E0D-9847-8584-A5840BF6EB42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F775331-32B9-8144-85C7-A9CCDD1AA31F}"/>
              </a:ext>
            </a:extLst>
          </p:cNvPr>
          <p:cNvSpPr txBox="1"/>
          <p:nvPr userDrawn="1"/>
        </p:nvSpPr>
        <p:spPr>
          <a:xfrm>
            <a:off x="76890" y="6535594"/>
            <a:ext cx="805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AB3584D-300F-534C-879B-BAEFFFE7E9B6}" type="slidenum">
              <a:rPr lang="en-US" sz="800" smtClean="0">
                <a:solidFill>
                  <a:schemeClr val="tx1"/>
                </a:solidFill>
              </a:r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F1F6456-D539-9541-AF68-3314481446B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83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302" userDrawn="1">
          <p15:clr>
            <a:srgbClr val="F26B43"/>
          </p15:clr>
        </p15:guide>
        <p15:guide id="7" pos="7378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  <p15:guide id="9" orient="horz" pos="4133" userDrawn="1">
          <p15:clr>
            <a:srgbClr val="F26B43"/>
          </p15:clr>
        </p15:guide>
        <p15:guide id="10" orient="horz" pos="82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B17BFF-99DF-1B45-8445-C0C091D13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304925"/>
            <a:ext cx="11218861" cy="190821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3FE8C8-4E0D-9847-8584-A5840BF6EB42}"/>
              </a:ext>
            </a:extLst>
          </p:cNvPr>
          <p:cNvCxnSpPr>
            <a:cxnSpLocks/>
          </p:cNvCxnSpPr>
          <p:nvPr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itle Placeholder 5">
            <a:extLst>
              <a:ext uri="{FF2B5EF4-FFF2-40B4-BE49-F238E27FC236}">
                <a16:creationId xmlns:a16="http://schemas.microsoft.com/office/drawing/2014/main" id="{FC1B45EC-7FA3-6E4E-8C27-9DC8D63B1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775331-32B9-8144-85C7-A9CCDD1AA31F}"/>
              </a:ext>
            </a:extLst>
          </p:cNvPr>
          <p:cNvSpPr txBox="1"/>
          <p:nvPr/>
        </p:nvSpPr>
        <p:spPr>
          <a:xfrm>
            <a:off x="76890" y="6535594"/>
            <a:ext cx="805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AB3584D-300F-534C-879B-BAEFFFE7E9B6}" type="slidenum">
              <a:rPr lang="en-US" sz="800" smtClean="0">
                <a:solidFill>
                  <a:schemeClr val="accent1"/>
                </a:solidFill>
              </a:rPr>
              <a:t>‹#›</a:t>
            </a:fld>
            <a:endParaRPr lang="en-US">
              <a:solidFill>
                <a:schemeClr val="accent1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33FE8C8-4E0D-9847-8584-A5840BF6EB42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F775331-32B9-8144-85C7-A9CCDD1AA31F}"/>
              </a:ext>
            </a:extLst>
          </p:cNvPr>
          <p:cNvSpPr txBox="1"/>
          <p:nvPr userDrawn="1"/>
        </p:nvSpPr>
        <p:spPr>
          <a:xfrm>
            <a:off x="76890" y="6535594"/>
            <a:ext cx="805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AB3584D-300F-534C-879B-BAEFFFE7E9B6}" type="slidenum">
              <a:rPr lang="en-US" sz="800" smtClean="0">
                <a:solidFill>
                  <a:schemeClr val="tx1"/>
                </a:solidFill>
              </a:r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F1F6456-D539-9541-AF68-3314481446B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6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  <p:sldLayoutId id="2147483820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5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302" userDrawn="1">
          <p15:clr>
            <a:srgbClr val="F26B43"/>
          </p15:clr>
        </p15:guide>
        <p15:guide id="7" pos="7378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  <p15:guide id="9" orient="horz" pos="4133" userDrawn="1">
          <p15:clr>
            <a:srgbClr val="F26B43"/>
          </p15:clr>
        </p15:guide>
        <p15:guide id="10" orient="horz" pos="822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B17BFF-99DF-1B45-8445-C0C091D13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304925"/>
            <a:ext cx="11218861" cy="190821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3FE8C8-4E0D-9847-8584-A5840BF6EB42}"/>
              </a:ext>
            </a:extLst>
          </p:cNvPr>
          <p:cNvCxnSpPr>
            <a:cxnSpLocks/>
          </p:cNvCxnSpPr>
          <p:nvPr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itle Placeholder 5">
            <a:extLst>
              <a:ext uri="{FF2B5EF4-FFF2-40B4-BE49-F238E27FC236}">
                <a16:creationId xmlns:a16="http://schemas.microsoft.com/office/drawing/2014/main" id="{FC1B45EC-7FA3-6E4E-8C27-9DC8D63B1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775331-32B9-8144-85C7-A9CCDD1AA31F}"/>
              </a:ext>
            </a:extLst>
          </p:cNvPr>
          <p:cNvSpPr txBox="1"/>
          <p:nvPr/>
        </p:nvSpPr>
        <p:spPr>
          <a:xfrm>
            <a:off x="76890" y="6535594"/>
            <a:ext cx="805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AB3584D-300F-534C-879B-BAEFFFE7E9B6}" type="slidenum">
              <a:rPr lang="en-US" sz="800" smtClean="0">
                <a:solidFill>
                  <a:schemeClr val="accent1"/>
                </a:solidFill>
              </a:rPr>
              <a:t>‹#›</a:t>
            </a:fld>
            <a:endParaRPr lang="en-US">
              <a:solidFill>
                <a:schemeClr val="accent1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33FE8C8-4E0D-9847-8584-A5840BF6EB42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F775331-32B9-8144-85C7-A9CCDD1AA31F}"/>
              </a:ext>
            </a:extLst>
          </p:cNvPr>
          <p:cNvSpPr txBox="1"/>
          <p:nvPr userDrawn="1"/>
        </p:nvSpPr>
        <p:spPr>
          <a:xfrm>
            <a:off x="76890" y="6535594"/>
            <a:ext cx="805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AB3584D-300F-534C-879B-BAEFFFE7E9B6}" type="slidenum">
              <a:rPr lang="en-US" sz="800" smtClean="0">
                <a:solidFill>
                  <a:schemeClr val="tx1"/>
                </a:solidFill>
              </a:r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F1F6456-D539-9541-AF68-3314481446BD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4400" y="6188400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65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3A515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302" userDrawn="1">
          <p15:clr>
            <a:srgbClr val="F26B43"/>
          </p15:clr>
        </p15:guide>
        <p15:guide id="7" pos="7378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  <p15:guide id="9" orient="horz" pos="4133" userDrawn="1">
          <p15:clr>
            <a:srgbClr val="F26B43"/>
          </p15:clr>
        </p15:guide>
        <p15:guide id="10" orient="horz" pos="82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.emf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9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5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0B95C-3559-4EC3-DB29-593E4EA31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E0ECA4E-55AF-22F0-A6F1-E709B86A553D}"/>
              </a:ext>
            </a:extLst>
          </p:cNvPr>
          <p:cNvSpPr/>
          <p:nvPr/>
        </p:nvSpPr>
        <p:spPr>
          <a:xfrm>
            <a:off x="0" y="0"/>
            <a:ext cx="12192000" cy="3821373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1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23FB97-0236-EE6D-DDD7-DA323C7389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7173" y="820420"/>
            <a:ext cx="7542679" cy="1080223"/>
          </a:xfrm>
          <a:noFill/>
        </p:spPr>
        <p:txBody>
          <a:bodyPr vert="horz" wrap="square" lIns="288000" tIns="288000" rIns="288000" bIns="288000" rtlCol="0" anchor="t">
            <a:spAutoFit/>
          </a:bodyPr>
          <a:lstStyle/>
          <a:p>
            <a:pPr marL="0" indent="0">
              <a:buNone/>
            </a:pPr>
            <a:r>
              <a:rPr lang="en-US" sz="3600">
                <a:solidFill>
                  <a:schemeClr val="bg1"/>
                </a:solidFill>
                <a:cs typeface="Arial" panose="020B0604020202020204"/>
              </a:rPr>
              <a:t>Independent Verification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5E5FD3-0DBE-7F89-DD68-1A9093C090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0988" y="6197537"/>
            <a:ext cx="932400" cy="43923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270CFF0-1C12-B0F2-4501-9F49DEBEA9C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F166C701-8D1E-8668-BE8B-88D132301F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32B055C-1F96-AB3E-1316-FF498F001B1E}"/>
              </a:ext>
            </a:extLst>
          </p:cNvPr>
          <p:cNvSpPr/>
          <p:nvPr/>
        </p:nvSpPr>
        <p:spPr>
          <a:xfrm>
            <a:off x="0" y="0"/>
            <a:ext cx="12192000" cy="51562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1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E08B0AB-D557-6542-F0CA-D2904D020CB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0988" y="6197537"/>
            <a:ext cx="936895" cy="441347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EDD2F82-908A-DCDE-20E3-CD25A3813241}"/>
              </a:ext>
            </a:extLst>
          </p:cNvPr>
          <p:cNvSpPr txBox="1">
            <a:spLocks/>
          </p:cNvSpPr>
          <p:nvPr/>
        </p:nvSpPr>
        <p:spPr>
          <a:xfrm>
            <a:off x="0" y="4896397"/>
            <a:ext cx="7542679" cy="1080223"/>
          </a:xfrm>
          <a:prstGeom prst="rect">
            <a:avLst/>
          </a:prstGeom>
          <a:noFill/>
        </p:spPr>
        <p:txBody>
          <a:bodyPr vert="horz" wrap="square" lIns="288000" tIns="288000" rIns="288000" bIns="28800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ko-KR" altLang="en-US" sz="3600" b="1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/>
              </a:rPr>
              <a:t>식품제조현장의 </a:t>
            </a:r>
            <a:r>
              <a:rPr kumimoji="0" lang="ko-KR" altLang="en-US" sz="3600" b="1" u="none" strike="noStrike" kern="1200" cap="none" spc="0" normalizeH="0" baseline="0" noProof="0" dirty="0" err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/>
              </a:rPr>
              <a:t>이물혼입</a:t>
            </a:r>
            <a:r>
              <a:rPr kumimoji="0" lang="ko-KR" altLang="en-US" sz="3600" b="1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/>
              </a:rPr>
              <a:t> 관리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D54AAC-6E48-8CFC-B8F0-B0EDCF4EC8E3}"/>
              </a:ext>
            </a:extLst>
          </p:cNvPr>
          <p:cNvSpPr txBox="1"/>
          <p:nvPr/>
        </p:nvSpPr>
        <p:spPr>
          <a:xfrm>
            <a:off x="234208" y="5689705"/>
            <a:ext cx="61077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김 수 민 심사원</a:t>
            </a:r>
            <a:endParaRPr lang="en-US" altLang="ko-KR" sz="2400" b="1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Dec</a:t>
            </a:r>
            <a:r>
              <a:rPr lang="ko-KR" altLang="en-US" sz="18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8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11, 2025</a:t>
            </a:r>
          </a:p>
          <a:p>
            <a:r>
              <a:rPr lang="en-US" altLang="ko-KR" sz="18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SGS Korea Business Assurance</a:t>
            </a:r>
            <a:endParaRPr lang="ko-KR" altLang="en-US" sz="1800" b="1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5432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61814-89C1-68E7-02E6-740597215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B757A244-6BA5-B6DA-0D21-BFCEE6C35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국내외 위해성 이물 관리규격 비교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" name="내용 개체 틀 6">
            <a:extLst>
              <a:ext uri="{FF2B5EF4-FFF2-40B4-BE49-F238E27FC236}">
                <a16:creationId xmlns:a16="http://schemas.microsoft.com/office/drawing/2014/main" id="{035DC075-B4A8-D023-2E61-B5A7EE54593F}"/>
              </a:ext>
            </a:extLst>
          </p:cNvPr>
          <p:cNvGraphicFramePr>
            <a:graphicFrameLocks/>
          </p:cNvGraphicFramePr>
          <p:nvPr/>
        </p:nvGraphicFramePr>
        <p:xfrm>
          <a:off x="348404" y="1454598"/>
          <a:ext cx="10852997" cy="451961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014086">
                  <a:extLst>
                    <a:ext uri="{9D8B030D-6E8A-4147-A177-3AD203B41FA5}">
                      <a16:colId xmlns:a16="http://schemas.microsoft.com/office/drawing/2014/main" val="2767833791"/>
                    </a:ext>
                  </a:extLst>
                </a:gridCol>
                <a:gridCol w="4412412">
                  <a:extLst>
                    <a:ext uri="{9D8B030D-6E8A-4147-A177-3AD203B41FA5}">
                      <a16:colId xmlns:a16="http://schemas.microsoft.com/office/drawing/2014/main" val="4082600077"/>
                    </a:ext>
                  </a:extLst>
                </a:gridCol>
                <a:gridCol w="5426499">
                  <a:extLst>
                    <a:ext uri="{9D8B030D-6E8A-4147-A177-3AD203B41FA5}">
                      <a16:colId xmlns:a16="http://schemas.microsoft.com/office/drawing/2014/main" val="3299237283"/>
                    </a:ext>
                  </a:extLst>
                </a:gridCol>
              </a:tblGrid>
              <a:tr h="714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1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 및 규정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1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이물 정의 및 범위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3898628"/>
                  </a:ext>
                </a:extLst>
              </a:tr>
              <a:tr h="101274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1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식품위생법 시행규칙 제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60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 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</a:t>
                      </a:r>
                      <a:endParaRPr lang="en-US" altLang="ko-KR" sz="18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보고대상이물 범위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인체 위해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손상 재질이나 크기의 이물 </a:t>
                      </a:r>
                      <a:endParaRPr lang="en-US" altLang="ko-KR" sz="18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/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: </a:t>
                      </a:r>
                      <a:r>
                        <a:rPr lang="en-US" altLang="ko-KR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3mm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이상 유리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플라스틱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사기 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or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금속성재질</a:t>
                      </a:r>
                      <a:endParaRPr lang="en-US" altLang="ko-KR" sz="18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/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혐오감 줄 수 있는 이물 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쥐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해충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기생충 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9467966"/>
                  </a:ext>
                </a:extLst>
              </a:tr>
              <a:tr h="9306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식품공전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금속성 이물 </a:t>
                      </a:r>
                      <a:r>
                        <a:rPr lang="en-US" altLang="ko-KR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10.0mg/kg </a:t>
                      </a:r>
                      <a:r>
                        <a:rPr lang="ko-KR" altLang="en-US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이상 </a:t>
                      </a:r>
                      <a:r>
                        <a:rPr lang="ko-KR" altLang="en-US" sz="1800" b="1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미검출</a:t>
                      </a:r>
                      <a:endParaRPr lang="en-US" altLang="ko-KR" sz="1800" b="1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800" b="1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금속이물</a:t>
                      </a:r>
                      <a:r>
                        <a:rPr lang="ko-KR" altLang="en-US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2mm </a:t>
                      </a:r>
                      <a:r>
                        <a:rPr lang="ko-KR" altLang="en-US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이상 </a:t>
                      </a:r>
                      <a:r>
                        <a:rPr lang="ko-KR" altLang="en-US" sz="1800" b="1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미검출</a:t>
                      </a:r>
                      <a:endParaRPr lang="en-US" altLang="ko-KR" sz="1800" b="1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7794294"/>
                  </a:ext>
                </a:extLst>
              </a:tr>
              <a:tr h="186132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1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0" i="0" u="none" strike="noStrike" kern="1200" baseline="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FDA CPG Section 555.425</a:t>
                      </a:r>
                    </a:p>
                    <a:p>
                      <a:pPr algn="ctr" latinLnBrk="1"/>
                      <a:endParaRPr lang="en-US" altLang="ko-KR" sz="1800" b="0" i="0" u="none" strike="noStrike" kern="1200" baseline="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800" b="0" i="0" u="none" strike="noStrike" kern="1200" baseline="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※ 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미국 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FDA Health Hazard Evaluation Board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에서 약 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190</a:t>
                      </a:r>
                      <a:r>
                        <a:rPr lang="ko-KR" altLang="en-US" sz="1800" b="0" i="0" u="none" strike="noStrike" kern="1200" baseline="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개의 단단하고 날카로운 식품 이물 분석한 결과</a:t>
                      </a:r>
                      <a:endParaRPr lang="ko-KR" altLang="en-US" sz="18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특정 위험 집단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유아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수술환자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노인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제외하고 </a:t>
                      </a:r>
                      <a:r>
                        <a:rPr lang="en-US" altLang="ko-KR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 mm </a:t>
                      </a:r>
                      <a:r>
                        <a:rPr lang="ko-KR" altLang="en-US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미만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이물은 외상 혹은 심각한 </a:t>
                      </a:r>
                      <a:b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부상의 위험이 적음을 밝힌 바 있음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  <a:p>
                      <a:pPr marL="285750" indent="-285750" algn="l" latinLnBrk="1">
                        <a:buFontTx/>
                        <a:buChar char="-"/>
                      </a:pPr>
                      <a:r>
                        <a:rPr lang="ko-KR" altLang="en-US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직경 </a:t>
                      </a:r>
                      <a:r>
                        <a:rPr lang="en-US" altLang="ko-KR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25mm(1</a:t>
                      </a:r>
                      <a:r>
                        <a:rPr lang="ko-KR" altLang="en-US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인치</a:t>
                      </a:r>
                      <a:r>
                        <a:rPr lang="en-US" altLang="ko-KR" sz="18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SUS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너트 등 크기 물체를 삼키려고 하지 않을 가능성 大 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위험 간주</a:t>
                      </a:r>
                      <a:r>
                        <a:rPr lang="en-US" altLang="ko-KR" sz="18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X</a:t>
                      </a:r>
                      <a:endParaRPr lang="ko-KR" altLang="en-US" sz="18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644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809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C69B5-B592-032B-7125-FE8865372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0567CD8D-CE78-6899-00DB-1CB6D2FD5E58}"/>
              </a:ext>
            </a:extLst>
          </p:cNvPr>
          <p:cNvSpPr txBox="1">
            <a:spLocks/>
          </p:cNvSpPr>
          <p:nvPr/>
        </p:nvSpPr>
        <p:spPr>
          <a:xfrm>
            <a:off x="0" y="3015304"/>
            <a:ext cx="12192000" cy="1069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360">
            <a:noFill/>
          </a:ln>
        </p:spPr>
        <p:txBody>
          <a:bodyPr lIns="74295" tIns="37148" rIns="74295" bIns="37148" numCol="1" spcCol="0" anchor="ctr">
            <a:noAutofit/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ko-KR" altLang="en-US" sz="2500" b="1" kern="0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이물 발생 구조의 이해</a:t>
            </a:r>
            <a:endParaRPr lang="en-US" altLang="ko-KR" sz="2500" b="1" kern="0" spc="-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97838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88AE62-139E-7E87-0A95-8F8B85ED4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0C33B87B-EC73-AF82-ED60-1089149F1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해충 이물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F9491-83F3-1341-7623-FA1C470A19F5}"/>
              </a:ext>
            </a:extLst>
          </p:cNvPr>
          <p:cNvSpPr txBox="1">
            <a:spLocks/>
          </p:cNvSpPr>
          <p:nvPr/>
        </p:nvSpPr>
        <p:spPr>
          <a:xfrm>
            <a:off x="660737" y="1471701"/>
            <a:ext cx="10388263" cy="7634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시기별 곤충 이물 발생 현황</a:t>
            </a:r>
            <a:b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- 5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월부터 온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습도 상승 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~ 10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 경 정점 도달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D8467C8-CD54-2ADB-D60E-9D331037D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466" y="3220655"/>
            <a:ext cx="8560803" cy="330847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8C730F-AAC9-2FE3-ADFA-A15058FB3E7E}"/>
              </a:ext>
            </a:extLst>
          </p:cNvPr>
          <p:cNvSpPr txBox="1">
            <a:spLocks/>
          </p:cNvSpPr>
          <p:nvPr/>
        </p:nvSpPr>
        <p:spPr>
          <a:xfrm>
            <a:off x="660737" y="2235200"/>
            <a:ext cx="10388263" cy="7634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 내 주요 혼입 곤충류 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(2020~2024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b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100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파리류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(30.5%) &gt; </a:t>
            </a:r>
            <a:r>
              <a:rPr lang="ko-KR" altLang="en-US" sz="2100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나방류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(24.9%) &gt;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딱정벌레류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(21.9%) &gt; </a:t>
            </a:r>
            <a:r>
              <a:rPr lang="ko-KR" altLang="en-US" sz="2100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바퀴류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(5.1%)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순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18937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15525-2A5E-7138-058C-1376AE109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C44A2C20-3ED5-1431-E332-2FB602AB0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해충 이물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77DA4-0FE3-605F-B2D4-84EA9BFA3C28}"/>
              </a:ext>
            </a:extLst>
          </p:cNvPr>
          <p:cNvSpPr txBox="1">
            <a:spLocks/>
          </p:cNvSpPr>
          <p:nvPr/>
        </p:nvSpPr>
        <p:spPr>
          <a:xfrm>
            <a:off x="660737" y="1471701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형태 및 생태 특징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sz="2100" b="1" dirty="0" err="1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집벼룩파리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F8C84BC-ADA6-4D8F-20F7-C6DC39AC6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7337" y="120736"/>
            <a:ext cx="4084530" cy="186130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7D82028-8565-3B20-73BF-DE3873BF6268}"/>
              </a:ext>
            </a:extLst>
          </p:cNvPr>
          <p:cNvSpPr txBox="1">
            <a:spLocks/>
          </p:cNvSpPr>
          <p:nvPr/>
        </p:nvSpPr>
        <p:spPr>
          <a:xfrm>
            <a:off x="660737" y="1990415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 주요 서식장소 및 특징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B0657606-020A-D556-103E-04F1EDE56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068157"/>
              </p:ext>
            </p:extLst>
          </p:nvPr>
        </p:nvGraphicFramePr>
        <p:xfrm>
          <a:off x="660737" y="2441988"/>
          <a:ext cx="11218862" cy="1356267"/>
        </p:xfrm>
        <a:graphic>
          <a:graphicData uri="http://schemas.openxmlformats.org/drawingml/2006/table">
            <a:tbl>
              <a:tblPr/>
              <a:tblGrid>
                <a:gridCol w="1877190">
                  <a:extLst>
                    <a:ext uri="{9D8B030D-6E8A-4147-A177-3AD203B41FA5}">
                      <a16:colId xmlns:a16="http://schemas.microsoft.com/office/drawing/2014/main" val="1542658383"/>
                    </a:ext>
                  </a:extLst>
                </a:gridCol>
                <a:gridCol w="9341672">
                  <a:extLst>
                    <a:ext uri="{9D8B030D-6E8A-4147-A177-3AD203B41FA5}">
                      <a16:colId xmlns:a16="http://schemas.microsoft.com/office/drawing/2014/main" val="1955682431"/>
                    </a:ext>
                  </a:extLst>
                </a:gridCol>
              </a:tblGrid>
              <a:tr h="27428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특징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042320"/>
                  </a:ext>
                </a:extLst>
              </a:tr>
              <a:tr h="68570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 서식 장소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습기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 있는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쓰레기통 근처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배수구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근처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엘리베이터 바닥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물걸레 주변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정화조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b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화분의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물받침대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가축 사육장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배설물 근처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공공화장실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7537137"/>
                  </a:ext>
                </a:extLst>
              </a:tr>
              <a:tr h="27428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서식 특징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비위생적이거나 어둡고 습한 환경을 선호함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536565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270654F-235B-AC9C-A768-3BB902287B25}"/>
              </a:ext>
            </a:extLst>
          </p:cNvPr>
          <p:cNvSpPr txBox="1">
            <a:spLocks/>
          </p:cNvSpPr>
          <p:nvPr/>
        </p:nvSpPr>
        <p:spPr>
          <a:xfrm>
            <a:off x="660737" y="3909759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 제품 혼입 사진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1DEE945-4556-1EFB-25CA-0563F8DEC6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37" y="4464462"/>
            <a:ext cx="2522439" cy="2179509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94C03953-D1B6-FBA6-32A9-97314B4456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2912" y="4456841"/>
            <a:ext cx="2491956" cy="218713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2FB45C0A-55B2-FF5F-B384-2EEAE51BA6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8547" y="4472083"/>
            <a:ext cx="2514818" cy="2171888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84DF8E4D-E3D5-BF63-02DE-2CF0373C9C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7044" y="4472083"/>
            <a:ext cx="2491956" cy="217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656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1E850-6205-2747-FE8B-1D550267C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CB126770-F5D5-4635-C287-EA40E223D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해충 이물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DCF7A-F993-3416-27D2-DC0D900534A4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형태 및 생태 특징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sz="2100" b="1" dirty="0" err="1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화랑곡나방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EC284EB-B1B5-B11E-10AE-8A98E1CC3590}"/>
              </a:ext>
            </a:extLst>
          </p:cNvPr>
          <p:cNvSpPr txBox="1">
            <a:spLocks/>
          </p:cNvSpPr>
          <p:nvPr/>
        </p:nvSpPr>
        <p:spPr>
          <a:xfrm>
            <a:off x="660736" y="1781717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 주요 가해제품 및 특징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46D8267-C84B-AE10-F2EA-57829C15A943}"/>
              </a:ext>
            </a:extLst>
          </p:cNvPr>
          <p:cNvSpPr txBox="1">
            <a:spLocks/>
          </p:cNvSpPr>
          <p:nvPr/>
        </p:nvSpPr>
        <p:spPr>
          <a:xfrm>
            <a:off x="660737" y="3909759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 제품 혼입 사진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1EAE2D65-6ABF-72B4-5A3E-08454ADF3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7832" y="86018"/>
            <a:ext cx="4275190" cy="1722269"/>
          </a:xfrm>
          <a:prstGeom prst="rect">
            <a:avLst/>
          </a:prstGeom>
        </p:spPr>
      </p:pic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A9CF6B49-2515-DA4F-0EE2-F052899710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674059"/>
              </p:ext>
            </p:extLst>
          </p:nvPr>
        </p:nvGraphicFramePr>
        <p:xfrm>
          <a:off x="1010765" y="2175135"/>
          <a:ext cx="10316597" cy="1675062"/>
        </p:xfrm>
        <a:graphic>
          <a:graphicData uri="http://schemas.openxmlformats.org/drawingml/2006/table">
            <a:tbl>
              <a:tblPr/>
              <a:tblGrid>
                <a:gridCol w="1387202">
                  <a:extLst>
                    <a:ext uri="{9D8B030D-6E8A-4147-A177-3AD203B41FA5}">
                      <a16:colId xmlns:a16="http://schemas.microsoft.com/office/drawing/2014/main" val="3485946902"/>
                    </a:ext>
                  </a:extLst>
                </a:gridCol>
                <a:gridCol w="8929395">
                  <a:extLst>
                    <a:ext uri="{9D8B030D-6E8A-4147-A177-3AD203B41FA5}">
                      <a16:colId xmlns:a16="http://schemas.microsoft.com/office/drawing/2014/main" val="1880908870"/>
                    </a:ext>
                  </a:extLst>
                </a:gridCol>
              </a:tblGrid>
              <a:tr h="1764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특징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161661"/>
                  </a:ext>
                </a:extLst>
              </a:tr>
              <a:tr h="31321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 가해제품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곡류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밀가루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옥수수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견과류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건조 과실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채소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고추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콩 등의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저장곡물</a:t>
                      </a:r>
                      <a:endParaRPr lang="en-US" altLang="ko-KR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초콜릿 과자류 같은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가공품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448133"/>
                  </a:ext>
                </a:extLst>
              </a:tr>
              <a:tr h="44999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가해 형태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가공식품의 경우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유충은 저작형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씹는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입틀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구기로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포장재를 천공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하여 가해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콩이나 고추의 경우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유충이 내부로 먹어 들어가며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들어간 구멍을 통해서 배설물을 배출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곡류의 경우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번식과 더불어 발열하게 되므로 곡물의 온도를 약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 ℃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가량 상승 시킴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3860663"/>
                  </a:ext>
                </a:extLst>
              </a:tr>
            </a:tbl>
          </a:graphicData>
        </a:graphic>
      </p:graphicFrame>
      <p:pic>
        <p:nvPicPr>
          <p:cNvPr id="22" name="그림 21">
            <a:extLst>
              <a:ext uri="{FF2B5EF4-FFF2-40B4-BE49-F238E27FC236}">
                <a16:creationId xmlns:a16="http://schemas.microsoft.com/office/drawing/2014/main" id="{4D74FAB1-9CBD-C7CB-50C4-46326560B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36" y="4454115"/>
            <a:ext cx="2514818" cy="2156647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2D891357-0455-245C-1512-E46AC9B7B3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992" y="4479180"/>
            <a:ext cx="2491956" cy="2156647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EFB765EF-C51B-ADF3-1189-18431750C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4387" y="4494421"/>
            <a:ext cx="2491956" cy="2141406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ED4688DD-2ED8-7085-59C0-48E5AD9C91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782" y="4479180"/>
            <a:ext cx="2514818" cy="21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627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C6E18-E3AC-2743-D561-397E577FD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871EFA6D-601A-C441-F076-FEDBC1051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해충 이물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AC65F-20EE-D7FE-43B0-DC86B4A929F2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형태 및 생태 특징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독일바퀴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3120465-F7F2-C31B-85AD-9470188A0610}"/>
              </a:ext>
            </a:extLst>
          </p:cNvPr>
          <p:cNvSpPr txBox="1">
            <a:spLocks/>
          </p:cNvSpPr>
          <p:nvPr/>
        </p:nvSpPr>
        <p:spPr>
          <a:xfrm>
            <a:off x="660736" y="1781717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 주요 서식 장소 및 특징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F05770A-DA26-1141-876B-227403953FA5}"/>
              </a:ext>
            </a:extLst>
          </p:cNvPr>
          <p:cNvSpPr txBox="1">
            <a:spLocks/>
          </p:cNvSpPr>
          <p:nvPr/>
        </p:nvSpPr>
        <p:spPr>
          <a:xfrm>
            <a:off x="660737" y="3909759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 제품 혼입 사진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39BCF163-7EDD-299E-CAAF-794379A0F0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639291"/>
              </p:ext>
            </p:extLst>
          </p:nvPr>
        </p:nvGraphicFramePr>
        <p:xfrm>
          <a:off x="1010765" y="2175135"/>
          <a:ext cx="10316597" cy="1431222"/>
        </p:xfrm>
        <a:graphic>
          <a:graphicData uri="http://schemas.openxmlformats.org/drawingml/2006/table">
            <a:tbl>
              <a:tblPr/>
              <a:tblGrid>
                <a:gridCol w="1387202">
                  <a:extLst>
                    <a:ext uri="{9D8B030D-6E8A-4147-A177-3AD203B41FA5}">
                      <a16:colId xmlns:a16="http://schemas.microsoft.com/office/drawing/2014/main" val="3485946902"/>
                    </a:ext>
                  </a:extLst>
                </a:gridCol>
                <a:gridCol w="8929395">
                  <a:extLst>
                    <a:ext uri="{9D8B030D-6E8A-4147-A177-3AD203B41FA5}">
                      <a16:colId xmlns:a16="http://schemas.microsoft.com/office/drawing/2014/main" val="1880908870"/>
                    </a:ext>
                  </a:extLst>
                </a:gridCol>
              </a:tblGrid>
              <a:tr h="1764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특징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161661"/>
                  </a:ext>
                </a:extLst>
              </a:tr>
              <a:tr h="31321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 서식장소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실내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냉장고를 비롯한 기기 하단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음식물 근처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젖은 행주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고무패킹 사이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싱크대 하단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실외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배관 주위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지하실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보일러실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하수구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448133"/>
                  </a:ext>
                </a:extLst>
              </a:tr>
              <a:tr h="44999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서식 특징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목조건축보다 철근 콘크리트조 건축물에서 높은 빈도로 발견이 가능함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몸이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눅눅이는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것을 선호하여 벽면 틈새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각종 집기 틈새 등에 서식함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3860663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BE678E61-2004-F8C9-07FC-F04FC3A9A4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6306" y="67900"/>
            <a:ext cx="4275190" cy="169178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25FE26EB-9470-86BB-3042-A2F572C9B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198" y="4314159"/>
            <a:ext cx="2583322" cy="240668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EE221377-5878-9F2D-C802-0FE8ABC65D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8953" y="4314159"/>
            <a:ext cx="2760110" cy="2406681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DC6316F-AF63-9DF3-680E-4BD696B6A8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272" y="4352958"/>
            <a:ext cx="2787719" cy="2367882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DEF3C9AE-783C-4D36-9D02-D232FDCE21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4990" y="4352958"/>
            <a:ext cx="2787719" cy="231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145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2693D-9E8E-3880-FAE5-1E96A9453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10CB3679-6A3C-4A24-B0FC-3F5DF8C51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머리카락 이물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D5774-6DEE-4960-96AC-043F793132DD}"/>
              </a:ext>
            </a:extLst>
          </p:cNvPr>
          <p:cNvSpPr txBox="1">
            <a:spLocks/>
          </p:cNvSpPr>
          <p:nvPr/>
        </p:nvSpPr>
        <p:spPr>
          <a:xfrm>
            <a:off x="660737" y="1471701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작업자 머리카락 혼입 예방 관리</a:t>
            </a:r>
            <a:endParaRPr lang="en-US" altLang="ko-KR" sz="21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A50CF12-DDB9-6670-30EB-745F5E3D326E}"/>
              </a:ext>
            </a:extLst>
          </p:cNvPr>
          <p:cNvSpPr txBox="1">
            <a:spLocks/>
          </p:cNvSpPr>
          <p:nvPr/>
        </p:nvSpPr>
        <p:spPr>
          <a:xfrm>
            <a:off x="660737" y="1990414"/>
            <a:ext cx="6374545" cy="275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머리카락은 위해 정도가 낮으나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소비자 불쾌감 </a:t>
            </a:r>
            <a:b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 &amp;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혐오감 유발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가장 빈번발생 이물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일반 성인의 모발 약 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10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만 가닥 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&amp;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정상적으로 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하루 평균 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50~70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개 정도 탈락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따라서 식품공장에서는 작업자 수 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x 10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만 가닥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모발 관리 필요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3D94650-426E-F45C-0CD5-0EC9975625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3783"/>
          <a:stretch/>
        </p:blipFill>
        <p:spPr>
          <a:xfrm>
            <a:off x="7825057" y="1846267"/>
            <a:ext cx="3873231" cy="354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82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E365A-A0FB-AD0A-2283-EE8331894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FE1C5221-B652-F936-F746-92A1BFBF8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머리카락 이물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3F959EA-5917-3104-76D2-911CF2327F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504" t="27825" r="13885" b="10270"/>
          <a:stretch/>
        </p:blipFill>
        <p:spPr>
          <a:xfrm>
            <a:off x="275129" y="1469189"/>
            <a:ext cx="4504637" cy="391962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245C62-9B6E-4FF5-F1B4-1B7E14B94505}"/>
              </a:ext>
            </a:extLst>
          </p:cNvPr>
          <p:cNvSpPr/>
          <p:nvPr/>
        </p:nvSpPr>
        <p:spPr>
          <a:xfrm>
            <a:off x="275128" y="5347184"/>
            <a:ext cx="4875991" cy="77942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 algn="ctr">
              <a:lnSpc>
                <a:spcPct val="11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16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[</a:t>
            </a:r>
            <a:r>
              <a:rPr lang="ko-KR" altLang="en-US" sz="16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그림</a:t>
            </a:r>
            <a:r>
              <a:rPr lang="en-US" sz="16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] </a:t>
            </a:r>
            <a:r>
              <a:rPr lang="en-US" altLang="ko-KR" sz="16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2024</a:t>
            </a:r>
            <a:r>
              <a:rPr lang="ko-KR" altLang="en-US" sz="16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년 「영업자 식품안전관리 지원사업 」</a:t>
            </a:r>
            <a:br>
              <a:rPr lang="en-US" altLang="ko-KR" sz="16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</a:br>
            <a:r>
              <a:rPr lang="ko-KR" altLang="en-US" sz="16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현장 컨설팅 참여업체 온라인 설문조사 결과</a:t>
            </a:r>
            <a:br>
              <a:rPr lang="en-US" altLang="ko-KR" sz="16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</a:br>
            <a:r>
              <a:rPr lang="en-US" altLang="ko-KR" sz="1600" spc="-1" dirty="0">
                <a:solidFill>
                  <a:schemeClr val="tx2"/>
                </a:solidFill>
                <a:latin typeface="맑은 고딕"/>
                <a:ea typeface="맑은 고딕"/>
              </a:rPr>
              <a:t>*</a:t>
            </a:r>
            <a:r>
              <a:rPr lang="ko-KR" altLang="en-US" sz="1600" spc="-1" dirty="0">
                <a:solidFill>
                  <a:schemeClr val="tx2"/>
                </a:solidFill>
                <a:latin typeface="맑은 고딕"/>
                <a:ea typeface="맑은 고딕"/>
              </a:rPr>
              <a:t>기타</a:t>
            </a:r>
            <a:r>
              <a:rPr lang="en-US" altLang="ko-KR" sz="1600" spc="-1" dirty="0">
                <a:solidFill>
                  <a:schemeClr val="tx2"/>
                </a:solidFill>
                <a:latin typeface="맑은 고딕"/>
                <a:ea typeface="맑은 고딕"/>
              </a:rPr>
              <a:t>: </a:t>
            </a:r>
            <a:r>
              <a:rPr lang="ko-KR" altLang="en-US" sz="1600" spc="-1" dirty="0" err="1">
                <a:solidFill>
                  <a:schemeClr val="tx2"/>
                </a:solidFill>
                <a:latin typeface="맑은 고딕"/>
                <a:ea typeface="맑은 고딕"/>
              </a:rPr>
              <a:t>설비코팅제</a:t>
            </a:r>
            <a:r>
              <a:rPr lang="en-US" altLang="ko-KR" sz="1600" spc="-1" dirty="0">
                <a:solidFill>
                  <a:schemeClr val="tx2"/>
                </a:solidFill>
                <a:latin typeface="맑은 고딕"/>
                <a:ea typeface="맑은 고딕"/>
              </a:rPr>
              <a:t>, </a:t>
            </a:r>
            <a:r>
              <a:rPr lang="ko-KR" altLang="en-US" sz="1600" spc="-1" dirty="0">
                <a:solidFill>
                  <a:schemeClr val="tx2"/>
                </a:solidFill>
                <a:latin typeface="맑은 고딕"/>
                <a:ea typeface="맑은 고딕"/>
              </a:rPr>
              <a:t>탄화물</a:t>
            </a:r>
            <a:r>
              <a:rPr lang="en-US" altLang="ko-KR" sz="1600" spc="-1" dirty="0">
                <a:solidFill>
                  <a:schemeClr val="tx2"/>
                </a:solidFill>
                <a:latin typeface="맑은 고딕"/>
                <a:ea typeface="맑은 고딕"/>
              </a:rPr>
              <a:t>, </a:t>
            </a:r>
            <a:r>
              <a:rPr lang="ko-KR" altLang="en-US" sz="1600" spc="-1" dirty="0">
                <a:solidFill>
                  <a:schemeClr val="tx2"/>
                </a:solidFill>
                <a:latin typeface="맑은 고딕"/>
                <a:ea typeface="맑은 고딕"/>
              </a:rPr>
              <a:t>원재료 섬유질</a:t>
            </a:r>
            <a:r>
              <a:rPr lang="en-US" altLang="ko-KR" sz="1600" spc="-1" dirty="0">
                <a:solidFill>
                  <a:schemeClr val="tx2"/>
                </a:solidFill>
                <a:latin typeface="맑은 고딕"/>
                <a:ea typeface="맑은 고딕"/>
              </a:rPr>
              <a:t>, </a:t>
            </a:r>
            <a:r>
              <a:rPr lang="ko-KR" altLang="en-US" sz="1600" spc="-1" dirty="0">
                <a:solidFill>
                  <a:schemeClr val="tx2"/>
                </a:solidFill>
                <a:latin typeface="맑은 고딕"/>
                <a:ea typeface="맑은 고딕"/>
              </a:rPr>
              <a:t>심지 등</a:t>
            </a:r>
            <a:endParaRPr lang="en-US" sz="1600" b="0" strike="noStrike" spc="-1" dirty="0">
              <a:solidFill>
                <a:schemeClr val="tx2"/>
              </a:solidFill>
              <a:latin typeface="맑은 고딕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7A67D5-93F8-B800-6FAD-5155C9CD6840}"/>
              </a:ext>
            </a:extLst>
          </p:cNvPr>
          <p:cNvSpPr txBox="1"/>
          <p:nvPr/>
        </p:nvSpPr>
        <p:spPr>
          <a:xfrm>
            <a:off x="275129" y="6374675"/>
            <a:ext cx="80727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※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출처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 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식약처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(2025),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이물 혼입방지 가이드라인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머리카락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75A4AB6-14A9-39E8-91C8-828E2A0C43C6}"/>
              </a:ext>
            </a:extLst>
          </p:cNvPr>
          <p:cNvSpPr/>
          <p:nvPr/>
        </p:nvSpPr>
        <p:spPr>
          <a:xfrm>
            <a:off x="5027651" y="5296638"/>
            <a:ext cx="3786605" cy="51620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 algn="ctr">
              <a:lnSpc>
                <a:spcPct val="11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[</a:t>
            </a:r>
            <a:r>
              <a:rPr lang="ko-KR" alt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그림</a:t>
            </a:r>
            <a:r>
              <a:rPr 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] </a:t>
            </a:r>
            <a:r>
              <a:rPr lang="ko-KR" alt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마찰에 의한 머리카락 빠짐</a:t>
            </a:r>
            <a:endParaRPr lang="en-US" sz="1600" b="0" strike="noStrike" spc="-1" dirty="0">
              <a:solidFill>
                <a:srgbClr val="000000"/>
              </a:solidFill>
              <a:latin typeface="맑은 고딕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66034F5-65A9-1884-6C36-CFBABCA3FC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280" t="56384" r="12573" b="3997"/>
          <a:stretch/>
        </p:blipFill>
        <p:spPr>
          <a:xfrm>
            <a:off x="5151120" y="1598229"/>
            <a:ext cx="3196726" cy="3748955"/>
          </a:xfrm>
          <a:prstGeom prst="rect">
            <a:avLst/>
          </a:prstGeom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3BA02035-20C0-ADD0-E648-B6BC50D81FC0}"/>
              </a:ext>
            </a:extLst>
          </p:cNvPr>
          <p:cNvSpPr/>
          <p:nvPr/>
        </p:nvSpPr>
        <p:spPr>
          <a:xfrm>
            <a:off x="8416108" y="1782054"/>
            <a:ext cx="3775892" cy="47311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r>
              <a:rPr lang="ko-KR" altLang="en-US" sz="2100" b="1" spc="-1" dirty="0">
                <a:solidFill>
                  <a:schemeClr val="tx2"/>
                </a:solidFill>
                <a:latin typeface="Arial"/>
                <a:ea typeface="맑은 고딕"/>
              </a:rPr>
              <a:t>출근 전 위생관리 </a:t>
            </a:r>
            <a:r>
              <a:rPr lang="en-US" altLang="ko-KR" sz="2100" b="1" spc="-1" dirty="0">
                <a:solidFill>
                  <a:schemeClr val="tx2"/>
                </a:solidFill>
                <a:latin typeface="Arial"/>
                <a:ea typeface="맑은 고딕"/>
              </a:rPr>
              <a:t>(</a:t>
            </a:r>
            <a:r>
              <a:rPr lang="ko-KR" altLang="en-US" sz="2100" b="1" spc="-1" dirty="0">
                <a:solidFill>
                  <a:srgbClr val="FF0000"/>
                </a:solidFill>
                <a:latin typeface="Arial"/>
                <a:ea typeface="맑은 고딕"/>
              </a:rPr>
              <a:t>머리감기</a:t>
            </a:r>
            <a:r>
              <a:rPr lang="en-US" altLang="ko-KR" sz="2100" b="1" spc="-1" dirty="0">
                <a:solidFill>
                  <a:schemeClr val="tx2"/>
                </a:solidFill>
                <a:latin typeface="Arial"/>
                <a:ea typeface="맑은 고딕"/>
              </a:rPr>
              <a:t>)</a:t>
            </a: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작업자 머리 </a:t>
            </a:r>
            <a: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</a:rPr>
              <a:t>7</a:t>
            </a: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일간 감지 않았을 경우</a:t>
            </a:r>
            <a: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</a:rPr>
              <a:t>, </a:t>
            </a: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매일 머리 감았을 때 보다 </a:t>
            </a:r>
            <a: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</a:rPr>
              <a:t>12</a:t>
            </a: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배 이상 빠짐 현상 확인</a:t>
            </a:r>
            <a:b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</a:rPr>
            </a:br>
            <a: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</a:rPr>
              <a:t>※ </a:t>
            </a:r>
            <a:r>
              <a:rPr lang="ko-KR" altLang="en-US" sz="2100" spc="-1" dirty="0" err="1">
                <a:solidFill>
                  <a:schemeClr val="tx2"/>
                </a:solidFill>
                <a:latin typeface="Arial"/>
                <a:ea typeface="맑은 고딕"/>
              </a:rPr>
              <a:t>위생모</a:t>
            </a: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 착용 등 마찰 실험</a:t>
            </a:r>
            <a:endParaRPr lang="en-US" altLang="ko-KR" sz="2100" spc="-1" dirty="0">
              <a:solidFill>
                <a:schemeClr val="tx2"/>
              </a:solidFill>
              <a:latin typeface="Arial"/>
              <a:ea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b="1" spc="-1" dirty="0">
                <a:solidFill>
                  <a:schemeClr val="tx2"/>
                </a:solidFill>
                <a:latin typeface="Arial"/>
                <a:ea typeface="맑은 고딕"/>
              </a:rPr>
              <a:t>출근 전 머리 감기 추천</a:t>
            </a:r>
            <a:endParaRPr lang="en-US" altLang="ko-KR" sz="2100" b="1" spc="-1" dirty="0">
              <a:solidFill>
                <a:schemeClr val="tx2"/>
              </a:solidFill>
              <a:latin typeface="Arial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907929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330D2-060B-2B4E-348D-83EB7FA94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7238A956-578C-7E05-1559-E6A6648A0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금속 이물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7C7A8-3FAD-CE6E-7FFE-444BB4EF932D}"/>
              </a:ext>
            </a:extLst>
          </p:cNvPr>
          <p:cNvSpPr txBox="1">
            <a:spLocks/>
          </p:cNvSpPr>
          <p:nvPr/>
        </p:nvSpPr>
        <p:spPr>
          <a:xfrm>
            <a:off x="660737" y="1471701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원료 관리</a:t>
            </a:r>
            <a:endParaRPr lang="en-US" altLang="ko-KR" sz="21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C494DEB-73BF-CF2B-AB71-D32E71C4F85F}"/>
              </a:ext>
            </a:extLst>
          </p:cNvPr>
          <p:cNvSpPr txBox="1">
            <a:spLocks/>
          </p:cNvSpPr>
          <p:nvPr/>
        </p:nvSpPr>
        <p:spPr>
          <a:xfrm>
            <a:off x="660737" y="1990415"/>
            <a:ext cx="11218862" cy="4431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농산물 등 원료 유래의 흙</a:t>
            </a: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금속류 등이 철저히 제거되지 않고 제조 공정에 투입되는 경우</a:t>
            </a:r>
            <a:endParaRPr lang="en-US" altLang="ko-KR" sz="20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FEDE7C-9F8E-0638-6674-247FED1F0AF4}"/>
              </a:ext>
            </a:extLst>
          </p:cNvPr>
          <p:cNvSpPr txBox="1">
            <a:spLocks/>
          </p:cNvSpPr>
          <p:nvPr/>
        </p:nvSpPr>
        <p:spPr>
          <a:xfrm>
            <a:off x="660737" y="2472754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제조 단계</a:t>
            </a:r>
            <a:endParaRPr lang="en-US" altLang="ko-KR" sz="21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9E3B875-1CBF-FE40-A5D7-821BBB8FFDC1}"/>
              </a:ext>
            </a:extLst>
          </p:cNvPr>
          <p:cNvSpPr txBox="1">
            <a:spLocks/>
          </p:cNvSpPr>
          <p:nvPr/>
        </p:nvSpPr>
        <p:spPr>
          <a:xfrm>
            <a:off x="660737" y="2915953"/>
            <a:ext cx="11218862" cy="15084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농산물 등을 </a:t>
            </a:r>
            <a:r>
              <a:rPr lang="ko-KR" altLang="en-US" sz="20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분쇄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할 때 금속 재질의 롤 밀</a:t>
            </a: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칼날 등의 </a:t>
            </a:r>
            <a:r>
              <a:rPr lang="ko-KR" altLang="en-US" sz="20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마찰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로 인해 미세한 쇳가루 발생</a:t>
            </a:r>
            <a:endParaRPr lang="en-US" altLang="ko-KR" sz="20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제조설비 간의 </a:t>
            </a:r>
            <a:r>
              <a:rPr lang="ko-KR" altLang="en-US" sz="20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마찰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로 인해 금속성 거스러미가 발생되는 경우</a:t>
            </a:r>
            <a:endParaRPr lang="en-US" altLang="ko-KR" sz="20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제조 설비의 볼트</a:t>
            </a: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/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너트 체결 부위가 풀려 혼입되는 경우</a:t>
            </a:r>
            <a:endParaRPr lang="en-US" altLang="ko-KR" sz="20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그 밖에 제조 공정 중 부주의나 관리 소홀로 부식된 조각</a:t>
            </a: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금속 파편</a:t>
            </a:r>
            <a:r>
              <a:rPr lang="en-US" altLang="ko-KR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나사 등이 혼입되는 경우</a:t>
            </a:r>
            <a:endParaRPr lang="en-US" altLang="ko-KR" sz="20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6344360-ABA9-6E65-7B35-2F0965E3E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737" y="4667168"/>
            <a:ext cx="2484335" cy="1882303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17CBC31-598C-3E50-BDF8-51D51AA345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560" y="4634019"/>
            <a:ext cx="2314391" cy="210206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6E426BCA-B93B-F03B-329C-E6AC28F9B9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4440" y="4634019"/>
            <a:ext cx="2329312" cy="2102061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20769EF6-E7B4-62E4-549C-79A40B5A5A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1241" y="4634019"/>
            <a:ext cx="2329312" cy="211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31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12848-191D-926C-A805-52E0A67E7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D2C315EE-C620-AEF4-E662-F27081E62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플라스틱 이물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18621-94CF-F872-0D01-81D6148E1E5B}"/>
              </a:ext>
            </a:extLst>
          </p:cNvPr>
          <p:cNvSpPr txBox="1">
            <a:spLocks/>
          </p:cNvSpPr>
          <p:nvPr/>
        </p:nvSpPr>
        <p:spPr>
          <a:xfrm>
            <a:off x="633080" y="1263357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이물 혼입 가능상황</a:t>
            </a:r>
            <a:endParaRPr lang="en-US" altLang="ko-KR" sz="21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6F30ADE-AC00-C828-E5F2-3A368B6D7D16}"/>
              </a:ext>
            </a:extLst>
          </p:cNvPr>
          <p:cNvSpPr txBox="1">
            <a:spLocks/>
          </p:cNvSpPr>
          <p:nvPr/>
        </p:nvSpPr>
        <p:spPr>
          <a:xfrm>
            <a:off x="633080" y="3969466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관리 미흡 사례</a:t>
            </a:r>
            <a:endParaRPr lang="en-US" altLang="ko-KR" sz="21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F41A5CC7-5F9F-6F93-5DE3-C826870EAA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796882"/>
              </p:ext>
            </p:extLst>
          </p:nvPr>
        </p:nvGraphicFramePr>
        <p:xfrm>
          <a:off x="704746" y="1706556"/>
          <a:ext cx="10316597" cy="2162742"/>
        </p:xfrm>
        <a:graphic>
          <a:graphicData uri="http://schemas.openxmlformats.org/drawingml/2006/table">
            <a:tbl>
              <a:tblPr/>
              <a:tblGrid>
                <a:gridCol w="1387202">
                  <a:extLst>
                    <a:ext uri="{9D8B030D-6E8A-4147-A177-3AD203B41FA5}">
                      <a16:colId xmlns:a16="http://schemas.microsoft.com/office/drawing/2014/main" val="3485946902"/>
                    </a:ext>
                  </a:extLst>
                </a:gridCol>
                <a:gridCol w="8929395">
                  <a:extLst>
                    <a:ext uri="{9D8B030D-6E8A-4147-A177-3AD203B41FA5}">
                      <a16:colId xmlns:a16="http://schemas.microsoft.com/office/drawing/2014/main" val="1880908870"/>
                    </a:ext>
                  </a:extLst>
                </a:gridCol>
              </a:tblGrid>
              <a:tr h="1764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종류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161661"/>
                  </a:ext>
                </a:extLst>
              </a:tr>
              <a:tr h="31321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원료 입고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보관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농산물 등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원료 유래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이물이 철저히 제거되지 않고 제조 공정에 투입되는 경우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원료를 밀폐하지 않은 상태로 보관하여 혼입되는 경우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원료 보관 시 바닥이나 벽으로부터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이격하지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않은 상태로 보관하는 경우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7448133"/>
                  </a:ext>
                </a:extLst>
              </a:tr>
              <a:tr h="44999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 공정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제조설비 간의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마찰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인해 설비 부품이나 구조물이 파손되어 혼입되는 경우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보관용기 등 작업도구의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파손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으로 조각이 혼입되는 경우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청소도구가 파손되어 혼입되는 경우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 밖에 제조 공정 중 부주의나 관리 소홀로 설비의 일부 등이 혼입되는 경우</a:t>
                      </a:r>
                    </a:p>
                  </a:txBody>
                  <a:tcPr marL="70673" marR="70673" marT="35337" marB="35337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3860663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FA8CC976-498B-0B9A-8A09-250CFE9924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649"/>
          <a:stretch/>
        </p:blipFill>
        <p:spPr>
          <a:xfrm>
            <a:off x="633080" y="4412665"/>
            <a:ext cx="3561591" cy="2183651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24B5C8AF-E34E-0F08-1647-ED7465B20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7349" y="4412666"/>
            <a:ext cx="2440550" cy="218365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372EA075-A9DE-D38C-5014-DC4CFADFD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0576" y="4412665"/>
            <a:ext cx="2453343" cy="218365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46A9DD6-08CA-D139-D31C-ACBBE0BCAD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6596" y="4412665"/>
            <a:ext cx="2451692" cy="216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66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A58AE-A686-92A6-7C4D-1A73BC40F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187C3F4E-8CAE-7FA4-E648-6CC29E64EF37}"/>
              </a:ext>
            </a:extLst>
          </p:cNvPr>
          <p:cNvSpPr txBox="1">
            <a:spLocks/>
          </p:cNvSpPr>
          <p:nvPr/>
        </p:nvSpPr>
        <p:spPr>
          <a:xfrm>
            <a:off x="5319772" y="614363"/>
            <a:ext cx="6300000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AGENDA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425554-771F-2AB2-FCDF-51CE4BD3E1C8}"/>
              </a:ext>
            </a:extLst>
          </p:cNvPr>
          <p:cNvSpPr txBox="1">
            <a:spLocks/>
          </p:cNvSpPr>
          <p:nvPr/>
        </p:nvSpPr>
        <p:spPr>
          <a:xfrm>
            <a:off x="5319772" y="1708681"/>
            <a:ext cx="6872228" cy="37777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475" indent="-371475">
              <a:lnSpc>
                <a:spcPct val="150000"/>
              </a:lnSpc>
              <a:spcAft>
                <a:spcPts val="488"/>
              </a:spcAft>
              <a:buClr>
                <a:srgbClr val="FF6600"/>
              </a:buClr>
              <a:buFont typeface="OpenSymbol"/>
              <a:buAutoNum type="arabicPeriod"/>
            </a:pPr>
            <a:r>
              <a:rPr lang="ko-KR" altLang="en-US" sz="24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국내외 이물제도 및 현황</a:t>
            </a:r>
            <a:endParaRPr lang="en-US" altLang="ko-KR" sz="24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71475" indent="-371475">
              <a:lnSpc>
                <a:spcPct val="150000"/>
              </a:lnSpc>
              <a:spcAft>
                <a:spcPts val="488"/>
              </a:spcAft>
              <a:buClr>
                <a:srgbClr val="FF6600"/>
              </a:buClr>
              <a:buFont typeface="OpenSymbol"/>
              <a:buAutoNum type="arabicPeriod"/>
            </a:pPr>
            <a:r>
              <a:rPr lang="ko-KR" altLang="en-US" sz="24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이물 발생 구조의 이해 </a:t>
            </a:r>
            <a:endParaRPr lang="en-US" altLang="ko-KR" sz="24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71475" indent="-371475">
              <a:lnSpc>
                <a:spcPct val="150000"/>
              </a:lnSpc>
              <a:spcAft>
                <a:spcPts val="488"/>
              </a:spcAft>
              <a:buClr>
                <a:srgbClr val="FF6600"/>
              </a:buClr>
              <a:buFont typeface="OpenSymbol"/>
              <a:buAutoNum type="arabicPeriod"/>
            </a:pPr>
            <a:r>
              <a:rPr lang="ko-KR" altLang="en-US" sz="24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단계별 이물 저감 핵심 관리 포인트</a:t>
            </a:r>
            <a:endParaRPr lang="en-US" altLang="ko-KR" sz="24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71475" indent="-371475">
              <a:lnSpc>
                <a:spcPct val="150000"/>
              </a:lnSpc>
              <a:spcAft>
                <a:spcPts val="488"/>
              </a:spcAft>
              <a:buClr>
                <a:srgbClr val="FF6600"/>
              </a:buClr>
              <a:buFont typeface="OpenSymbol"/>
              <a:buAutoNum type="arabicPeriod"/>
            </a:pPr>
            <a:r>
              <a:rPr lang="ko-KR" altLang="en-US" sz="24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효과 입증된 이물저감 </a:t>
            </a:r>
            <a:r>
              <a:rPr lang="en-US" altLang="ko-KR" sz="24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Best Practice</a:t>
            </a:r>
          </a:p>
          <a:p>
            <a:pPr marL="371475" indent="-371475">
              <a:lnSpc>
                <a:spcPct val="150000"/>
              </a:lnSpc>
              <a:spcAft>
                <a:spcPts val="488"/>
              </a:spcAft>
              <a:buClr>
                <a:srgbClr val="FF6600"/>
              </a:buClr>
              <a:buFont typeface="OpenSymbol"/>
              <a:buAutoNum type="arabicPeriod"/>
            </a:pPr>
            <a:r>
              <a:rPr lang="ko-KR" altLang="en-US" sz="24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법적 요구사항</a:t>
            </a:r>
            <a:endParaRPr lang="en-US" altLang="ko-KR" sz="24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71475" indent="-371475">
              <a:lnSpc>
                <a:spcPct val="150000"/>
              </a:lnSpc>
              <a:spcAft>
                <a:spcPts val="488"/>
              </a:spcAft>
              <a:buClr>
                <a:srgbClr val="FF6600"/>
              </a:buClr>
              <a:buFont typeface="OpenSymbol"/>
              <a:buAutoNum type="arabicPeriod"/>
            </a:pPr>
            <a:r>
              <a:rPr lang="en-US" altLang="ko-KR" sz="24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2025</a:t>
            </a:r>
            <a:r>
              <a:rPr lang="ko-KR" altLang="en-US" sz="24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이물 클레임 분석</a:t>
            </a:r>
            <a:endParaRPr lang="en-US" altLang="ko-KR" sz="24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Picture Placeholder 2" descr="Family in the kitchen">
            <a:extLst>
              <a:ext uri="{FF2B5EF4-FFF2-40B4-BE49-F238E27FC236}">
                <a16:creationId xmlns:a16="http://schemas.microsoft.com/office/drawing/2014/main" id="{F937401F-051D-F500-497D-7AF8E006D0F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98"/>
          <a:stretch/>
        </p:blipFill>
        <p:spPr>
          <a:xfrm>
            <a:off x="-1" y="0"/>
            <a:ext cx="485999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585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A2669-B8F1-6747-6949-38CE7B052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24CE5719-2DB2-F500-3542-2816F1C74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곰팡이 이물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041E2E-21AE-7A77-5CC8-6F27E5D6F5E5}"/>
              </a:ext>
            </a:extLst>
          </p:cNvPr>
          <p:cNvSpPr txBox="1">
            <a:spLocks/>
          </p:cNvSpPr>
          <p:nvPr/>
        </p:nvSpPr>
        <p:spPr>
          <a:xfrm>
            <a:off x="633080" y="1263357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발생원인 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특성요인도 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4M+1E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기법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5E08542-5A66-C2CB-B20B-FF0553326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150" y="1706556"/>
            <a:ext cx="8356273" cy="482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65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B45C8-89C4-A019-838C-CFC6C82A3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0276736E-FAEB-2FAD-5901-81253A241898}"/>
              </a:ext>
            </a:extLst>
          </p:cNvPr>
          <p:cNvSpPr txBox="1">
            <a:spLocks/>
          </p:cNvSpPr>
          <p:nvPr/>
        </p:nvSpPr>
        <p:spPr>
          <a:xfrm>
            <a:off x="0" y="3015304"/>
            <a:ext cx="12192000" cy="1069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360">
            <a:noFill/>
          </a:ln>
        </p:spPr>
        <p:txBody>
          <a:bodyPr lIns="74295" tIns="37148" rIns="74295" bIns="37148" numCol="1" spcCol="0" anchor="ctr">
            <a:noAutofit/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ko-KR" altLang="en-US" sz="2500" b="1" kern="0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단계별 이물 저감 핵심 관리 포인트</a:t>
            </a:r>
          </a:p>
        </p:txBody>
      </p:sp>
    </p:spTree>
    <p:extLst>
      <p:ext uri="{BB962C8B-B14F-4D97-AF65-F5344CB8AC3E}">
        <p14:creationId xmlns:p14="http://schemas.microsoft.com/office/powerpoint/2010/main" val="4712997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B65DC2-136A-526F-12ED-CA460840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4AA5123B-D2DA-265E-2352-42885A708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화단</a:t>
            </a:r>
            <a:r>
              <a:rPr lang="en-US" altLang="ko-KR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/ 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배수로 및 </a:t>
            </a:r>
            <a:r>
              <a:rPr lang="ko-KR" altLang="en-US" sz="3200" b="1" spc="-1" dirty="0" err="1">
                <a:solidFill>
                  <a:schemeClr val="tx2"/>
                </a:solidFill>
                <a:latin typeface="Arial Black"/>
                <a:ea typeface="맑은 고딕"/>
              </a:rPr>
              <a:t>집수정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949D82C-B235-FE6E-093C-4AE79CB75626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관리방안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EF02301-E65B-78A6-BE24-1B52F48BDBE7}"/>
              </a:ext>
            </a:extLst>
          </p:cNvPr>
          <p:cNvSpPr txBox="1">
            <a:spLocks/>
          </p:cNvSpPr>
          <p:nvPr/>
        </p:nvSpPr>
        <p:spPr>
          <a:xfrm>
            <a:off x="660735" y="426528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관리예시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88A27BE9-5AC7-1636-8347-CDB7503034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057019"/>
              </p:ext>
            </p:extLst>
          </p:nvPr>
        </p:nvGraphicFramePr>
        <p:xfrm>
          <a:off x="932246" y="1744782"/>
          <a:ext cx="9903394" cy="2353572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8155142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</a:tblGrid>
              <a:tr h="21201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관리방안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84807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화단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녹지는 건물로부터 가능한 멀리 떨어뜨려 조성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공장 주변 지면은 콘크리트와 아스팔트로 포장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건물 인접 지역에 화단이 존재하는 경우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공장과 화단 사이에 자갈밭을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건물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 m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내에는 수목 식재를 하지 않으며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정기적으로 가지치기 작업 수행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  <a:tr h="84807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배수로 및 </a:t>
                      </a:r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집수정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집수정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입구에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방충망 및 차단형 커버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배수로 내 </a:t>
                      </a:r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구배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조정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배수로 내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구배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조정이 어려울 경우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배수로 청소를 정기적으로 실시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집수정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내부 및 주변부에 낙엽을 비롯한 이물질 청소를 정기적으로 실시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287111"/>
                  </a:ext>
                </a:extLst>
              </a:tr>
            </a:tbl>
          </a:graphicData>
        </a:graphic>
      </p:graphicFrame>
      <p:pic>
        <p:nvPicPr>
          <p:cNvPr id="15" name="그림 14">
            <a:extLst>
              <a:ext uri="{FF2B5EF4-FFF2-40B4-BE49-F238E27FC236}">
                <a16:creationId xmlns:a16="http://schemas.microsoft.com/office/drawing/2014/main" id="{E268C636-3646-9E12-D438-E1A49E9EC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247" y="4707276"/>
            <a:ext cx="2259458" cy="1950159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2D878AF8-C1E8-6B96-5125-909C4B2F5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2428" y="4707276"/>
            <a:ext cx="2259458" cy="1965933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D7A91FE8-13A1-1A4B-B9B3-A95793F9AA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2610" y="4703072"/>
            <a:ext cx="2259458" cy="1970137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BD5AEBEA-BC1E-1D4C-7DA3-6FDE508995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2791" y="4703072"/>
            <a:ext cx="2268701" cy="195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40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8FFA6-5450-F97C-6545-AFE18C93A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B3868790-6303-5220-D44E-4FA8D4D81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 err="1">
                <a:solidFill>
                  <a:schemeClr val="tx2"/>
                </a:solidFill>
                <a:latin typeface="Arial Black"/>
                <a:ea typeface="맑은 고딕"/>
              </a:rPr>
              <a:t>적재물</a:t>
            </a:r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 </a:t>
            </a:r>
            <a:r>
              <a:rPr lang="en-US" altLang="ko-KR" b="1" spc="-1" dirty="0">
                <a:solidFill>
                  <a:schemeClr val="tx2"/>
                </a:solidFill>
                <a:latin typeface="Arial Black"/>
                <a:ea typeface="맑은 고딕"/>
              </a:rPr>
              <a:t>/ </a:t>
            </a:r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쓰레기장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8E51C8D-8462-82EF-30AD-E4F9FA42CA1E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관리방안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794E6C7-EB28-492D-B484-05DDF3ADB65B}"/>
              </a:ext>
            </a:extLst>
          </p:cNvPr>
          <p:cNvSpPr txBox="1">
            <a:spLocks/>
          </p:cNvSpPr>
          <p:nvPr/>
        </p:nvSpPr>
        <p:spPr>
          <a:xfrm>
            <a:off x="660735" y="426528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관리예시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3D2F9EE4-7DA3-ADA0-B421-8434214AD1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832392"/>
              </p:ext>
            </p:extLst>
          </p:nvPr>
        </p:nvGraphicFramePr>
        <p:xfrm>
          <a:off x="932246" y="1744782"/>
          <a:ext cx="9903394" cy="2417126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8155142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</a:tblGrid>
              <a:tr h="21201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관리방안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84807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적재물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 적재 시 출입문에서 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 m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이상 거리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두고 적재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공장 내부에 적재 시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벽면에서 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50 cm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이상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바닥에서 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 cm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이상 거리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두고 적재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적재 후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상단에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보호 커버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설치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  <a:tr h="84807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쓰레기장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쓰레기는 음식물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종이류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캔류 등으로 분리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쓰레기통에 덮개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비닐커버 등 칸막이를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쓰레기장은 외부와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차단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되어야 하며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출입문을 닫아서 관리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바닥에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침출수가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발생하지 않게 배수로를 관리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내부에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포충등을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비롯한 살충 장치를 설치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28711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CE309905-0F3D-7804-72AF-5C733E5C9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611" y="4640392"/>
            <a:ext cx="2499577" cy="217188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CED216E-CF1D-1D7D-0C10-7713CB64C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910" y="4662629"/>
            <a:ext cx="2491956" cy="2171888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7578AB53-8520-730A-C86C-BCAD3D049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0588" y="4655008"/>
            <a:ext cx="2514818" cy="2179509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987D1E6C-6766-751E-07AD-2DBC8E7D4D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5406" y="4670627"/>
            <a:ext cx="2499577" cy="217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015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AB20D-BD68-FFF3-CA18-93D83C08B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B4184563-780A-2137-52AF-8E7F9BB1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조명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10DF623-66AE-F76D-8689-1F88FFC60446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관리방안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D821D6-9D9B-956B-3B07-D05C4EC4257A}"/>
              </a:ext>
            </a:extLst>
          </p:cNvPr>
          <p:cNvSpPr txBox="1">
            <a:spLocks/>
          </p:cNvSpPr>
          <p:nvPr/>
        </p:nvSpPr>
        <p:spPr>
          <a:xfrm>
            <a:off x="660735" y="426528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관리예시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1F5B44D1-3EC6-C11D-C126-4FED8983C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923380"/>
              </p:ext>
            </p:extLst>
          </p:nvPr>
        </p:nvGraphicFramePr>
        <p:xfrm>
          <a:off x="932246" y="1744782"/>
          <a:ext cx="9903394" cy="2156658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8155142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</a:tblGrid>
              <a:tr h="55915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관리방안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159750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조명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 조명 설치 시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자외선 </a:t>
                      </a:r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차단등이나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필름지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함께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조명등에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커버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조명등의 방향을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건물쪽으로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향하게 설치하며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하단 방향을 지향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조명등의 종류를 변경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해충의 유인정도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수은등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백열등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나트륨등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자외선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차단등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18384634-4AA4-DEA4-3123-C65FF5A7F8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130" y="4641349"/>
            <a:ext cx="2530059" cy="218713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DF99F555-F4FD-5121-3D02-497A921573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1987" y="4638191"/>
            <a:ext cx="2491956" cy="218713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F1A540BA-6770-B183-7290-E5C5AD382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040" y="4653432"/>
            <a:ext cx="2530059" cy="2156647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203BBA17-4095-E2BC-F93E-184FE0E5DF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5760" y="4638191"/>
            <a:ext cx="2499577" cy="21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182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FAE20-4121-D664-3B98-4E7DC0E5F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8668CC4E-535A-0ED9-B08D-6B7418386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출입문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994A736-9B11-D10F-0859-12FD5741C333}"/>
              </a:ext>
            </a:extLst>
          </p:cNvPr>
          <p:cNvSpPr txBox="1">
            <a:spLocks/>
          </p:cNvSpPr>
          <p:nvPr/>
        </p:nvSpPr>
        <p:spPr>
          <a:xfrm>
            <a:off x="660735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관리방안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7761706-AA35-0884-CCAC-226A117DD5A3}"/>
              </a:ext>
            </a:extLst>
          </p:cNvPr>
          <p:cNvSpPr txBox="1">
            <a:spLocks/>
          </p:cNvSpPr>
          <p:nvPr/>
        </p:nvSpPr>
        <p:spPr>
          <a:xfrm>
            <a:off x="660735" y="445292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관리예시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0E34E5AB-A0F4-1237-AE3C-87F848583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818401"/>
              </p:ext>
            </p:extLst>
          </p:nvPr>
        </p:nvGraphicFramePr>
        <p:xfrm>
          <a:off x="932246" y="1744782"/>
          <a:ext cx="9903394" cy="593688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8155142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</a:tblGrid>
              <a:tr h="14751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관리방안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29568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출입문 틈새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브러쉬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패드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고무 패드 등을 활용하여 하단 틈새 밀폐</a:t>
                      </a:r>
                      <a:endParaRPr lang="ko-KR" altLang="en-US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</a:tbl>
          </a:graphicData>
        </a:graphic>
      </p:graphicFrame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77DCA07-F61D-B8C0-C3C6-7BA1CCD9BA9F}"/>
              </a:ext>
            </a:extLst>
          </p:cNvPr>
          <p:cNvSpPr txBox="1">
            <a:spLocks/>
          </p:cNvSpPr>
          <p:nvPr/>
        </p:nvSpPr>
        <p:spPr>
          <a:xfrm>
            <a:off x="689811" y="26261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패드 유형별 비교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7F14647E-AA4A-5F9A-4235-575C2A5E6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800507"/>
              </p:ext>
            </p:extLst>
          </p:nvPr>
        </p:nvGraphicFramePr>
        <p:xfrm>
          <a:off x="932246" y="3215657"/>
          <a:ext cx="9903394" cy="890532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4077571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  <a:gridCol w="4077571">
                  <a:extLst>
                    <a:ext uri="{9D8B030D-6E8A-4147-A177-3AD203B41FA5}">
                      <a16:colId xmlns:a16="http://schemas.microsoft.com/office/drawing/2014/main" val="604830440"/>
                    </a:ext>
                  </a:extLst>
                </a:gridCol>
              </a:tblGrid>
              <a:tr h="14751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브러쉬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패드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고무 패드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8298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장점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6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공기 흐름 영향을 받지 않음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600" b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밀폐력이</a:t>
                      </a:r>
                      <a:r>
                        <a:rPr lang="ko-KR" altLang="en-US" sz="16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높아 침입 방지에 용이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  <a:tr h="8298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단점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600" b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브러쉬가</a:t>
                      </a:r>
                      <a:r>
                        <a:rPr lang="ko-KR" altLang="en-US" sz="16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얇으면 해충 </a:t>
                      </a:r>
                      <a:r>
                        <a:rPr lang="ko-KR" altLang="en-US" sz="1600" b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침임률</a:t>
                      </a:r>
                      <a:r>
                        <a:rPr lang="ko-KR" altLang="en-US" sz="16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상승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6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공기 흐름 영향으로 패드 변형 가능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3902083"/>
                  </a:ext>
                </a:extLst>
              </a:tr>
            </a:tbl>
          </a:graphicData>
        </a:graphic>
      </p:graphicFrame>
      <p:pic>
        <p:nvPicPr>
          <p:cNvPr id="21" name="그림 20">
            <a:extLst>
              <a:ext uri="{FF2B5EF4-FFF2-40B4-BE49-F238E27FC236}">
                <a16:creationId xmlns:a16="http://schemas.microsoft.com/office/drawing/2014/main" id="{B4566A59-D524-F1F6-6D18-A5D8537B1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493" y="4452923"/>
            <a:ext cx="2625187" cy="2266800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A904EEC0-E895-56D2-385A-D243622F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8333" y="4452923"/>
            <a:ext cx="2503267" cy="220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5654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A2709-98A2-EEE6-927B-DD8C94027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31DB97C1-8FE9-204F-DFFF-F0FC0AEC2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창문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A89B850-6C0C-BEDC-4A02-F511AAC038B3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관리방안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86852E0-EDD0-B0E2-6B13-A23F2FE22CCC}"/>
              </a:ext>
            </a:extLst>
          </p:cNvPr>
          <p:cNvSpPr txBox="1">
            <a:spLocks/>
          </p:cNvSpPr>
          <p:nvPr/>
        </p:nvSpPr>
        <p:spPr>
          <a:xfrm>
            <a:off x="660735" y="426528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관리예시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C95D3F44-6C06-3CC5-6CB4-CE5BB8BD56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389552"/>
              </p:ext>
            </p:extLst>
          </p:nvPr>
        </p:nvGraphicFramePr>
        <p:xfrm>
          <a:off x="932246" y="1744782"/>
          <a:ext cx="9903394" cy="2156658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8155142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</a:tblGrid>
              <a:tr h="55915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관리방안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159750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창문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개폐되는 창문의 경우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외부에서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창문틀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전체에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메쉬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이상의 방충망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방충망 설치가 어려운 경우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외부에 방충망을 박스 형태로 덧대어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창틀 배수구에 부착형 방충망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외부로 빛 발생 방지를 위해 자외선 차단 필름을 코팅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6C8B0F4F-08EA-31A3-BEAA-A5F889E64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246" y="4796899"/>
            <a:ext cx="2225233" cy="192040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4AADBED-2690-3A6E-DA0F-504C4C15D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8413" y="4738829"/>
            <a:ext cx="2264427" cy="1978476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6C7D7EE7-C217-E806-B5E1-BC4E54FA3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3774" y="4738829"/>
            <a:ext cx="2232853" cy="1920406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FA185274-EC39-B998-406B-675C38BBC5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3307" y="4752622"/>
            <a:ext cx="2263336" cy="195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5637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D8C0A-0422-1D24-4BA6-921DC069D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735F37BD-AF61-8C32-9B7E-FFF9FED20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벽면 틈새 및 배관 </a:t>
            </a:r>
            <a:r>
              <a:rPr lang="en-US" altLang="ko-KR" b="1" spc="-1" dirty="0">
                <a:solidFill>
                  <a:schemeClr val="tx2"/>
                </a:solidFill>
                <a:latin typeface="Arial Black"/>
                <a:ea typeface="맑은 고딕"/>
              </a:rPr>
              <a:t>/ </a:t>
            </a:r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환풍구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2183DC-E072-7A67-46C4-5FAEABCC2B38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관리방안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FD5CE80-FE81-F439-4842-D1829F4617A5}"/>
              </a:ext>
            </a:extLst>
          </p:cNvPr>
          <p:cNvSpPr txBox="1">
            <a:spLocks/>
          </p:cNvSpPr>
          <p:nvPr/>
        </p:nvSpPr>
        <p:spPr>
          <a:xfrm>
            <a:off x="660735" y="426528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관리예시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1B6A3A39-EFB5-7E63-F765-F43D29ADB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788937"/>
              </p:ext>
            </p:extLst>
          </p:nvPr>
        </p:nvGraphicFramePr>
        <p:xfrm>
          <a:off x="932246" y="1744782"/>
          <a:ext cx="9903394" cy="1989498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8155142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</a:tblGrid>
              <a:tr h="29623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관리방안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84632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벽면 틈새 및</a:t>
                      </a:r>
                      <a:endParaRPr lang="en-US" altLang="ko-KR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배관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벽면 틈새는 철판이나 틈새 보완용 품을 이용하여 보완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틈새의 규모가 작은 경우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실리콘이나 시멘트를 이용하여 보완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벽면 관통 또는 외부와 연결된 부분은 철판으로 막아 보완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  <a:tr h="84632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환풍구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외부의 공조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환기구에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메쉬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이상의 외부망을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생산라인 내에 설치되어 있는 환풍기에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메쉬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이상의 방충망 설치 후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가동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환풍기를 사용하지 않을 경우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차단막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사용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989653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CAB1FDA9-9F2E-5452-1369-A51345930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131" y="4637847"/>
            <a:ext cx="2499577" cy="218713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0374830C-8B3C-2BA3-53BC-07D1B6F1D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0872" y="4637847"/>
            <a:ext cx="2499577" cy="218713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EF5BC43-609A-4417-B059-3528D6F4FB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943" y="4637847"/>
            <a:ext cx="2514818" cy="218713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20A78E0C-E397-4D2E-B7E4-D8E41A24CD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255" y="4653089"/>
            <a:ext cx="2499577" cy="21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288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17189-9BBD-4397-5E97-C39F5310C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DEAC9FFB-DD28-6F73-126D-FED56BE6B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바닥</a:t>
            </a:r>
            <a:r>
              <a:rPr lang="en-US" altLang="ko-KR" b="1" spc="-1" dirty="0">
                <a:solidFill>
                  <a:schemeClr val="tx2"/>
                </a:solidFill>
                <a:latin typeface="Arial Black"/>
                <a:ea typeface="맑은 고딕"/>
              </a:rPr>
              <a:t> / </a:t>
            </a:r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청소도구 및 쓰레기통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9FA27B1-B8DE-B6AC-DA8B-E425716A8E95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관리방안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FD25970-0091-ECDE-BB82-5229228F75E2}"/>
              </a:ext>
            </a:extLst>
          </p:cNvPr>
          <p:cNvSpPr txBox="1">
            <a:spLocks/>
          </p:cNvSpPr>
          <p:nvPr/>
        </p:nvSpPr>
        <p:spPr>
          <a:xfrm>
            <a:off x="660735" y="426528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관리예시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E2BBA17F-A47B-8ABF-9034-7BE5CDEFFC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596045"/>
              </p:ext>
            </p:extLst>
          </p:nvPr>
        </p:nvGraphicFramePr>
        <p:xfrm>
          <a:off x="932246" y="1744782"/>
          <a:ext cx="9903394" cy="2353572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8155142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</a:tblGrid>
              <a:tr h="29623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관리방안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84632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바닥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물고임이 발생하는 장소는 문턱을 제거하고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유기물이 쌓이지 않게 관리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타일을 교체하거나 실리콘과 시멘트를 이용하여 틈새를 보완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틈새 발생 및 파손 우려가 적은 에폭시 및 우레탄 바닥으로 관리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U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자형 판넬을 설치하여 관리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물고임이 발생하기 쉬운 바닥에는 지양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  <a:tr h="84632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청소 도구 및</a:t>
                      </a:r>
                      <a:endParaRPr lang="en-US" altLang="ko-KR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쓰레기통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사용한 청소 도구는 반드시 세척 및 건조하여 청소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도구함에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보관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매장이나 공장 내에서 사용하는 쓰레기통은 반드시 덮개가 있는 것을 사용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당일 발생한 쓰레기는 당일 처리하며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반드시 외부로 반출하여 관리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쓰레기통 내부를 주기적으로 청소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989653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A8B35323-93C2-A29A-1D33-9C55526C6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916" y="4796899"/>
            <a:ext cx="2225233" cy="192802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470CFB6D-A3F4-E19F-B32B-32DDDE31A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342" y="4774037"/>
            <a:ext cx="2255715" cy="1950889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997766A1-B83A-9F88-E1D6-CE95DCDFE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5250" y="4774037"/>
            <a:ext cx="2225233" cy="192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117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20C62-E248-8AC2-648D-8454956C8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C3B4158C-78C1-5048-412C-C1C9BD21E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 err="1">
                <a:solidFill>
                  <a:schemeClr val="tx2"/>
                </a:solidFill>
                <a:latin typeface="Arial Black"/>
                <a:ea typeface="맑은 고딕"/>
              </a:rPr>
              <a:t>배수계</a:t>
            </a:r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 </a:t>
            </a:r>
            <a:r>
              <a:rPr lang="en-US" altLang="ko-KR" b="1" spc="-1" dirty="0">
                <a:solidFill>
                  <a:schemeClr val="tx2"/>
                </a:solidFill>
                <a:latin typeface="Arial Black"/>
                <a:ea typeface="맑은 고딕"/>
              </a:rPr>
              <a:t>/ </a:t>
            </a:r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기기내부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A0B4EFC-C249-5B45-F426-F441007C88C0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관리방안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8D2A8B-29E5-E41D-7EAF-BC1C16814FF9}"/>
              </a:ext>
            </a:extLst>
          </p:cNvPr>
          <p:cNvSpPr txBox="1">
            <a:spLocks/>
          </p:cNvSpPr>
          <p:nvPr/>
        </p:nvSpPr>
        <p:spPr>
          <a:xfrm>
            <a:off x="660735" y="426528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관리예시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EF6A547E-509D-AD1D-F2C6-02E3D99DD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996958"/>
              </p:ext>
            </p:extLst>
          </p:nvPr>
        </p:nvGraphicFramePr>
        <p:xfrm>
          <a:off x="932246" y="1744782"/>
          <a:ext cx="9903394" cy="2171535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8155142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</a:tblGrid>
              <a:tr h="29623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관리방안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84632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배수계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솥을 이용한 청소를 매일 실시하여 물때와 유기물을 제거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배관 덮개나 실리콘을 사용하여 틈새를 밀폐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틈새 보완을 위해 배관 캡과 배수관용 고무패킹을 설치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U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자형 배관을 설치하여 냄새의 외부 확산을 차단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  <a:tr h="84632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기기 내부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기기 틈새에 축적된 유기물을 제거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내부 및 틈새 등에 쌓인 분진 제거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989653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B325CD9C-371C-B78C-50C3-3012A9C3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246" y="4708482"/>
            <a:ext cx="2302021" cy="200498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CC95D89-36AF-4A77-70E2-4C6F19AA2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919" y="4708483"/>
            <a:ext cx="2310832" cy="2004986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2E1092A9-C4FF-EA2F-9B9D-90C15BBE77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2403" y="4708483"/>
            <a:ext cx="2316572" cy="2004986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8B0AC76E-D646-4F0E-A52B-7ADF328628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7628" y="4708483"/>
            <a:ext cx="2317628" cy="200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353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A4681-282F-8D31-68C7-A1EF4EB73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DA93855-1C2B-FAC6-F8FB-61A2FEF13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강사 소개</a:t>
            </a:r>
            <a:endParaRPr lang="en-US" sz="18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2CF106FB-C21E-4137-DB74-F8673073AA75}"/>
              </a:ext>
            </a:extLst>
          </p:cNvPr>
          <p:cNvSpPr/>
          <p:nvPr/>
        </p:nvSpPr>
        <p:spPr>
          <a:xfrm>
            <a:off x="3460711" y="2152354"/>
            <a:ext cx="7397910" cy="351848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ko-KR" altLang="en-US" sz="3200" b="1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김 수 민 </a:t>
            </a:r>
            <a:r>
              <a:rPr lang="en-US" sz="3200" b="1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SOOMIN KIM</a:t>
            </a:r>
            <a:endParaRPr lang="en-US" sz="3200" spc="-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ko-KR" alt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 심사원</a:t>
            </a: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강사</a:t>
            </a:r>
            <a:endParaRPr lang="en-US" sz="1800" spc="-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SGS Korea Co., Ltd.</a:t>
            </a: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en-US" altLang="ko-KR" sz="180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</a:t>
            </a:r>
            <a:r>
              <a:rPr lang="en-US" sz="180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oomin.kim@sgs.com</a:t>
            </a:r>
          </a:p>
          <a:p>
            <a:pPr>
              <a:spcAft>
                <a:spcPts val="974"/>
              </a:spcAft>
              <a:tabLst>
                <a:tab pos="0" algn="l"/>
              </a:tabLst>
            </a:pPr>
            <a:endParaRPr lang="en-US" sz="1800" spc="-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ISO/FSSC 22000, SQF, HACCP, PCQI, ISO 9001, 2nd Food Audit</a:t>
            </a: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ko-KR" alt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식품기사</a:t>
            </a: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800" spc="-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위생사</a:t>
            </a: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영양사</a:t>
            </a:r>
            <a:endParaRPr lang="en-US" sz="1800" spc="-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Picture 2" descr="프로필 사진">
            <a:extLst>
              <a:ext uri="{FF2B5EF4-FFF2-40B4-BE49-F238E27FC236}">
                <a16:creationId xmlns:a16="http://schemas.microsoft.com/office/drawing/2014/main" id="{55EB4BA9-76F0-6B34-9146-D9E251032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6" y="2152354"/>
            <a:ext cx="2528887" cy="252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6384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22F33-C963-32F3-3D4C-E8B00DD81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47A2448C-9D31-0BFB-6F53-21EC7AC01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개인 위생관리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1081B0E-AC8A-7063-C7CC-FAA87A186C50}"/>
              </a:ext>
            </a:extLst>
          </p:cNvPr>
          <p:cNvSpPr txBox="1">
            <a:spLocks/>
          </p:cNvSpPr>
          <p:nvPr/>
        </p:nvSpPr>
        <p:spPr>
          <a:xfrm>
            <a:off x="660736" y="1263003"/>
            <a:ext cx="10388263" cy="24115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탈의실 위생 관리</a:t>
            </a:r>
            <a:b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위생복은 개인복과 구분하여 보관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위생복은 바닥이 아닌 옷걸이 등을 사용해 청결하게 보관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탈의 후 접착롤러로 머리카락 제거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머리카락이 외부로 떨어지지 않도록 </a:t>
            </a:r>
            <a:r>
              <a:rPr lang="ko-KR" altLang="en-US" sz="2100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위생모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착용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탈의실에서 누워서 쉬는 행위 금지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–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탈의실 청소상태 주기적으로 점검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B500F9A-1D7B-1232-52D0-C8BE3E090298}"/>
              </a:ext>
            </a:extLst>
          </p:cNvPr>
          <p:cNvSpPr txBox="1">
            <a:spLocks/>
          </p:cNvSpPr>
          <p:nvPr/>
        </p:nvSpPr>
        <p:spPr>
          <a:xfrm>
            <a:off x="660735" y="3762950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관리예시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7DD44AD-4B6C-2D9D-CEF5-8412AFA38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182" y="3762950"/>
            <a:ext cx="5332176" cy="294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571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162B6-9DBD-1BAE-1F1F-F9314D6DF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7F150FAF-8B01-5B42-F79E-B56DC06BF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개인 위생관리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A490A4A-F8AA-F9FB-1517-55F23F113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6" y="1360611"/>
            <a:ext cx="5142530" cy="272251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392D9A0-C003-DC22-DFB7-1E527A5E4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212" y="4347910"/>
            <a:ext cx="5065136" cy="2457733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48BDEB37-CBA7-A84F-C3FE-BF1110304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046" y="1360611"/>
            <a:ext cx="5044877" cy="29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0001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7EAA65-F0EA-AABB-58D9-EAFC5A3C3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32C65B57-50C6-53CD-80B3-C5C85DB54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개인 위생관리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A359330-512A-5E12-665F-DE51B736A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6" y="1352806"/>
            <a:ext cx="4686934" cy="286910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C31B0392-396C-EBFA-7887-31545BCAB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473" y="1352806"/>
            <a:ext cx="5156984" cy="2716274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99ED95E3-2651-6039-6517-0B9EFA03A7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9857" y="4247300"/>
            <a:ext cx="2491956" cy="264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6309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A5BF8-E96D-8E41-F724-434D4FC90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2686C1EC-307C-B00E-1538-EFFB6000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 err="1">
                <a:solidFill>
                  <a:schemeClr val="tx2"/>
                </a:solidFill>
                <a:latin typeface="Arial Black"/>
                <a:ea typeface="맑은 고딕"/>
              </a:rPr>
              <a:t>금속이물</a:t>
            </a:r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 혼입 예방관리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335B0A6-3E37-E771-F634-4EBB709509C1}"/>
              </a:ext>
            </a:extLst>
          </p:cNvPr>
          <p:cNvSpPr txBox="1">
            <a:spLocks/>
          </p:cNvSpPr>
          <p:nvPr/>
        </p:nvSpPr>
        <p:spPr>
          <a:xfrm>
            <a:off x="47942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원료 관리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C305F1-E7F8-5971-3A4E-45D7A9306D09}"/>
              </a:ext>
            </a:extLst>
          </p:cNvPr>
          <p:cNvSpPr txBox="1"/>
          <p:nvPr/>
        </p:nvSpPr>
        <p:spPr>
          <a:xfrm>
            <a:off x="486569" y="1824421"/>
            <a:ext cx="1121886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ko-KR" altLang="en-US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✔ 검수</a:t>
            </a:r>
          </a:p>
          <a:p>
            <a:pPr>
              <a:buNone/>
            </a:pP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원료 입고 시 금속류 등 이물 혼입 여부를 육안으로 확인</a:t>
            </a:r>
            <a:b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입고검사 구역은 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540 Lux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이상의 조도를 확보</a:t>
            </a:r>
            <a:b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분말 원료는 자석봉을 이용하여 쇳가루 혼입 여부 검사를 수행</a:t>
            </a:r>
            <a:b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금속성 이물 혼입 가능성이 높은 원료는 </a:t>
            </a:r>
            <a:r>
              <a:rPr lang="ko-KR" altLang="en-US" b="1" dirty="0" err="1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금속검출기</a:t>
            </a:r>
            <a:r>
              <a:rPr lang="ko-KR" altLang="en-US" dirty="0" err="1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정기적 혼입 여부 검사</a:t>
            </a:r>
            <a:endParaRPr lang="en-US" altLang="ko-KR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None/>
            </a:pPr>
            <a:endParaRPr lang="ko-KR" altLang="en-US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None/>
            </a:pPr>
            <a:r>
              <a:rPr lang="ko-KR" altLang="en-US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✔ 보관</a:t>
            </a:r>
          </a:p>
          <a:p>
            <a:pPr>
              <a:buNone/>
            </a:pP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입고 후 보관 시 밀봉 보관 필수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잔량 보관 시에도 밀봉 철저</a:t>
            </a:r>
            <a:b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벽과 바닥으로부터 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10cm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 </a:t>
            </a:r>
            <a:r>
              <a:rPr lang="ko-KR" altLang="en-US" dirty="0" err="1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이격하여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보관</a:t>
            </a:r>
            <a:b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보관 용기의 파손 여부를 정기적으로 확인하고 파손 시 즉시 교체</a:t>
            </a:r>
            <a:endParaRPr lang="en-US" altLang="ko-KR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None/>
            </a:pPr>
            <a:endParaRPr lang="ko-KR" altLang="en-US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None/>
            </a:pPr>
            <a:r>
              <a:rPr lang="ko-KR" altLang="en-US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✔ 협력업체 정기 위생점검</a:t>
            </a:r>
          </a:p>
          <a:p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협력업체에 대한 연간 점검 계획 수립</a:t>
            </a:r>
            <a:b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협력업체 정기 점검 시 금속성 이물에 대한 </a:t>
            </a:r>
            <a:r>
              <a:rPr lang="ko-KR" altLang="en-US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관리능력 평가</a:t>
            </a:r>
            <a:b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 err="1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금속검출기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한계기준 적절성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모니터링 준수 여부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이탈 발생 시 개선조치 이행 현황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담당자 교육 여부 등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b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협력업체 정기 위생 평가 후 개선 조치 내역 확인</a:t>
            </a:r>
          </a:p>
        </p:txBody>
      </p:sp>
    </p:spTree>
    <p:extLst>
      <p:ext uri="{BB962C8B-B14F-4D97-AF65-F5344CB8AC3E}">
        <p14:creationId xmlns:p14="http://schemas.microsoft.com/office/powerpoint/2010/main" val="3993563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842D2-5AFF-6F1F-9C99-0B8BC5C6A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75D036F3-4E3C-2B92-AC99-FBA18E1A7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플라스틱 혼입 예방관리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77D71E3-1576-DD4A-E6EE-D920177EAFD7}"/>
              </a:ext>
            </a:extLst>
          </p:cNvPr>
          <p:cNvSpPr txBox="1">
            <a:spLocks/>
          </p:cNvSpPr>
          <p:nvPr/>
        </p:nvSpPr>
        <p:spPr>
          <a:xfrm>
            <a:off x="47942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미흡 및 개선 사례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1F8AFFB-1762-4D1B-A527-23E519F8E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86" y="1706202"/>
            <a:ext cx="4701947" cy="2453853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F24CA81-20BE-AF4F-1EC4-73EC713B9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916" y="1794619"/>
            <a:ext cx="4694327" cy="2453853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EBEDB9C6-A0A4-5BFE-EE2E-039E47F11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206" y="4315730"/>
            <a:ext cx="4694327" cy="2453853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3ED2C909-81F1-DE5C-7118-8EAAB2E8CB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2916" y="4315730"/>
            <a:ext cx="4686706" cy="249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9365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57E38D-13DF-2FF6-9A90-58EC838D8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5EF9CE14-C0D3-0141-99F7-508A22603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플라스틱 혼입 예방관리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42E9CDF-41A5-85C4-90B4-A7EF2036D086}"/>
              </a:ext>
            </a:extLst>
          </p:cNvPr>
          <p:cNvSpPr txBox="1">
            <a:spLocks/>
          </p:cNvSpPr>
          <p:nvPr/>
        </p:nvSpPr>
        <p:spPr>
          <a:xfrm>
            <a:off x="47942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단계별 관리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2FDC12A6-86FE-8574-3C6A-1127EC2F44EA}"/>
              </a:ext>
            </a:extLst>
          </p:cNvPr>
          <p:cNvGraphicFramePr>
            <a:graphicFrameLocks noGrp="1"/>
          </p:cNvGraphicFramePr>
          <p:nvPr/>
        </p:nvGraphicFramePr>
        <p:xfrm>
          <a:off x="932246" y="1744782"/>
          <a:ext cx="9903394" cy="4564578"/>
        </p:xfrm>
        <a:graphic>
          <a:graphicData uri="http://schemas.openxmlformats.org/drawingml/2006/table">
            <a:tbl>
              <a:tblPr/>
              <a:tblGrid>
                <a:gridCol w="1748252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8155142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</a:tblGrid>
              <a:tr h="32869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종류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93713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원료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검수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원료 입고 시 플라스틱류 등 이물질 혼입여부 검수 철저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입고 후 보관 시 밀봉 보관 필수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잔량 보관 시에도 밀봉 관리 철저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점검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협력업체에 대한 연간 점검계획 수립 및 이물 관련능력 점검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  <a:tr h="329874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제조공정 관리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파손되기 쉬운 부품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도구류는 강화 플라스틱 재질이나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SUS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변경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도구류는 항상 정위치에 보관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제조설비 및 작업 도구류에 대한 파손 상태를 정기적으로 확인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작업 도구류의 분실여부를 정기적으로 확인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파손된 도구류는 적절한 보수조치 실시 또는 교체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작업 도구와 청소 도구는 구분하여 사용하고 보관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작업자가 불필요한 물품을 반입하지 않도록 관리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볼펜 등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문구류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금속 검출 가능한 재질의 문구류를 사용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or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뚜껑 없는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문구류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사용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원료의 포장 형태별로 해포관리기준을 수립하여 계량 및 원료 투입 시 이물 혼입 방지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제품의 특성에 따라 적절한 이물제어 장치를 구비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&amp;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정상적 이물 검출여부 확인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989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8271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DB8B8-C73B-2E4C-533E-CB0C43457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6361B591-D59E-DC60-5030-9764AE5EA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곰팡이 대책방안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727FC13-6C6B-A569-DFB1-E1775F3C1A25}"/>
              </a:ext>
            </a:extLst>
          </p:cNvPr>
          <p:cNvSpPr txBox="1">
            <a:spLocks/>
          </p:cNvSpPr>
          <p:nvPr/>
        </p:nvSpPr>
        <p:spPr>
          <a:xfrm>
            <a:off x="479426" y="1263003"/>
            <a:ext cx="10388263" cy="4431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단계별 관리</a:t>
            </a:r>
            <a:endParaRPr lang="en-US" altLang="ko-KR" sz="2100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4A482C3B-F273-1293-6E60-5A1F2660C4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311305"/>
              </p:ext>
            </p:extLst>
          </p:nvPr>
        </p:nvGraphicFramePr>
        <p:xfrm>
          <a:off x="932246" y="1744782"/>
          <a:ext cx="9903394" cy="4899857"/>
        </p:xfrm>
        <a:graphic>
          <a:graphicData uri="http://schemas.openxmlformats.org/drawingml/2006/table">
            <a:tbl>
              <a:tblPr/>
              <a:tblGrid>
                <a:gridCol w="1018474">
                  <a:extLst>
                    <a:ext uri="{9D8B030D-6E8A-4147-A177-3AD203B41FA5}">
                      <a16:colId xmlns:a16="http://schemas.microsoft.com/office/drawing/2014/main" val="411324922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3238510456"/>
                    </a:ext>
                  </a:extLst>
                </a:gridCol>
                <a:gridCol w="7787640">
                  <a:extLst>
                    <a:ext uri="{9D8B030D-6E8A-4147-A177-3AD203B41FA5}">
                      <a16:colId xmlns:a16="http://schemas.microsoft.com/office/drawing/2014/main" val="1531584922"/>
                    </a:ext>
                  </a:extLst>
                </a:gridCol>
              </a:tblGrid>
              <a:tr h="32309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우선순위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관리방안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037020"/>
                  </a:ext>
                </a:extLst>
              </a:tr>
              <a:tr h="1119309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제조공정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유효성 있는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과학적으로 입증된 기준에 따른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미생물 제어공정 관리기준 설정  </a:t>
                      </a:r>
                      <a:b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•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가열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살균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멸균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),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소독 공정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차염소산나트륨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등</a:t>
                      </a:r>
                      <a:endParaRPr lang="en-US" altLang="ko-KR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미생물 제어 공정 모니터링 기준 준수 및 주기적 검증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유통 안전성을 확보할 수 있는 포장공정 관리기준 설정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가스치환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포장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탈산소제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518921"/>
                  </a:ext>
                </a:extLst>
              </a:tr>
              <a:tr h="85390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endParaRPr lang="ko-KR" altLang="en-US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원부재료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원부재료 기준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규격 수립 및 입고절차 준수</a:t>
                      </a:r>
                      <a:b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원부재료 보관 기준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온습도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설정 및 모니터링</a:t>
                      </a:r>
                      <a:b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폐기물 밀폐 보관 및 원부재료 잔량 밀봉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7989653"/>
                  </a:ext>
                </a:extLst>
              </a:tr>
              <a:tr h="1119309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ko-KR" altLang="en-US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제조설비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제조설비별 유효성 있는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세척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소독 기준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수립</a:t>
                      </a:r>
                      <a:b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제조설비별 세척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소독 기준 준수</a:t>
                      </a:r>
                      <a:b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미생물 제어공정 이후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낙하물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혼입방지 시설 구비</a:t>
                      </a:r>
                      <a:b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제조설비 주기적 표면 오염도 검사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5208154"/>
                  </a:ext>
                </a:extLst>
              </a:tr>
              <a:tr h="85390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ko-KR" altLang="en-US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출입절차 준수</a:t>
                      </a:r>
                      <a:b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가공 중 손 오염도 관리</a:t>
                      </a:r>
                      <a:b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위생화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위생장화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소독 철저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2485593"/>
                  </a:ext>
                </a:extLst>
              </a:tr>
              <a:tr h="630335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endParaRPr lang="ko-KR" altLang="en-US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환경</a:t>
                      </a:r>
                    </a:p>
                  </a:txBody>
                  <a:tcPr marL="53005" marR="53005" marT="26502" marB="2650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작업장 세척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소독 기준 준수</a:t>
                      </a:r>
                      <a:b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작업장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온습도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기준 설정 및 모니터링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042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7142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D5DA2-C7E4-A9E8-356C-D1E381299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205CD45F-73D0-F081-3D74-7A0442B8F076}"/>
              </a:ext>
            </a:extLst>
          </p:cNvPr>
          <p:cNvSpPr txBox="1">
            <a:spLocks/>
          </p:cNvSpPr>
          <p:nvPr/>
        </p:nvSpPr>
        <p:spPr>
          <a:xfrm>
            <a:off x="0" y="3015304"/>
            <a:ext cx="12192000" cy="1069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360">
            <a:noFill/>
          </a:ln>
        </p:spPr>
        <p:txBody>
          <a:bodyPr lIns="74295" tIns="37148" rIns="74295" bIns="37148" numCol="1" spcCol="0" anchor="ctr">
            <a:noAutofit/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ko-KR" altLang="en-US" sz="2500" b="1" kern="0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효과 입증된 이물저감 </a:t>
            </a:r>
            <a:r>
              <a:rPr lang="en-US" altLang="ko-KR" sz="2500" b="1" kern="0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Best Practice</a:t>
            </a:r>
          </a:p>
        </p:txBody>
      </p:sp>
    </p:spTree>
    <p:extLst>
      <p:ext uri="{BB962C8B-B14F-4D97-AF65-F5344CB8AC3E}">
        <p14:creationId xmlns:p14="http://schemas.microsoft.com/office/powerpoint/2010/main" val="38390764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925C3-72AF-BE6E-6247-EB85E5615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CF96C71A-AD2C-DCE2-6D00-F8CF1616D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이물 저감을 위한 모범사례 및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5EE7BE5-489C-5ABD-C767-3ED709CB28EA}"/>
              </a:ext>
            </a:extLst>
          </p:cNvPr>
          <p:cNvSpPr/>
          <p:nvPr/>
        </p:nvSpPr>
        <p:spPr>
          <a:xfrm>
            <a:off x="479426" y="4835096"/>
            <a:ext cx="2346960" cy="95610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 algn="ctr">
              <a:lnSpc>
                <a:spcPct val="11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[</a:t>
            </a:r>
            <a:r>
              <a:rPr lang="ko-KR" alt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그림</a:t>
            </a:r>
            <a:r>
              <a:rPr 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] </a:t>
            </a:r>
            <a:r>
              <a:rPr lang="ko-KR" altLang="en-US" sz="1600" b="1" spc="-1" dirty="0">
                <a:solidFill>
                  <a:schemeClr val="dk1"/>
                </a:solidFill>
                <a:latin typeface="Arial"/>
                <a:ea typeface="맑은 고딕"/>
              </a:rPr>
              <a:t>제전로프 효과성 검증 실험 시 </a:t>
            </a:r>
            <a:br>
              <a:rPr lang="en-US" altLang="ko-KR" sz="1600" b="1" spc="-1" dirty="0">
                <a:solidFill>
                  <a:schemeClr val="dk1"/>
                </a:solidFill>
                <a:latin typeface="Arial"/>
                <a:ea typeface="맑은 고딕"/>
              </a:rPr>
            </a:br>
            <a:r>
              <a:rPr lang="ko-KR" altLang="en-US" sz="1600" b="1" spc="-1" dirty="0">
                <a:solidFill>
                  <a:schemeClr val="dk1"/>
                </a:solidFill>
                <a:latin typeface="Arial"/>
                <a:ea typeface="맑은 고딕"/>
              </a:rPr>
              <a:t>제전로프 설치 사진</a:t>
            </a:r>
            <a:endParaRPr lang="en-US" sz="1600" b="0" strike="noStrike" spc="-1" dirty="0">
              <a:solidFill>
                <a:srgbClr val="000000"/>
              </a:solidFill>
              <a:latin typeface="맑은 고딕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DB0CDFF-438A-1A0C-9A8C-3FBDD95CC0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014" t="56444"/>
          <a:stretch/>
        </p:blipFill>
        <p:spPr>
          <a:xfrm>
            <a:off x="437832" y="1450784"/>
            <a:ext cx="2430147" cy="3267051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E4755CE-308B-E31F-A508-0A69D3B868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355" t="35010" r="3245" b="2139"/>
          <a:stretch/>
        </p:blipFill>
        <p:spPr>
          <a:xfrm>
            <a:off x="2909573" y="1506702"/>
            <a:ext cx="2973068" cy="3155216"/>
          </a:xfrm>
          <a:prstGeom prst="rect">
            <a:avLst/>
          </a:pr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0F95366F-866F-738F-49A3-804D7AD8E69A}"/>
              </a:ext>
            </a:extLst>
          </p:cNvPr>
          <p:cNvSpPr/>
          <p:nvPr/>
        </p:nvSpPr>
        <p:spPr>
          <a:xfrm>
            <a:off x="2826386" y="4860620"/>
            <a:ext cx="2973068" cy="656259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 algn="ctr">
              <a:lnSpc>
                <a:spcPct val="110000"/>
              </a:lnSpc>
              <a:spcBef>
                <a:spcPts val="799"/>
              </a:spcBef>
              <a:tabLst>
                <a:tab pos="0" algn="l"/>
              </a:tabLst>
            </a:pPr>
            <a:r>
              <a:rPr 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[</a:t>
            </a:r>
            <a:r>
              <a:rPr lang="ko-KR" alt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그림</a:t>
            </a:r>
            <a:r>
              <a:rPr lang="en-US" sz="16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] </a:t>
            </a:r>
            <a:r>
              <a:rPr lang="ko-KR" altLang="en-US" sz="1600" b="1" spc="-1" dirty="0">
                <a:solidFill>
                  <a:schemeClr val="dk1"/>
                </a:solidFill>
                <a:latin typeface="Arial"/>
                <a:ea typeface="맑은 고딕"/>
              </a:rPr>
              <a:t>내포장기에 머리카락 제어장치 설치 사례</a:t>
            </a:r>
            <a:endParaRPr lang="en-US" sz="1600" b="0" strike="noStrike" spc="-1" dirty="0">
              <a:solidFill>
                <a:srgbClr val="000000"/>
              </a:solidFill>
              <a:latin typeface="맑은 고딕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0634FA7A-3CA2-5C34-023E-4D3F47A4B90C}"/>
              </a:ext>
            </a:extLst>
          </p:cNvPr>
          <p:cNvSpPr/>
          <p:nvPr/>
        </p:nvSpPr>
        <p:spPr>
          <a:xfrm>
            <a:off x="6309360" y="1506702"/>
            <a:ext cx="5388927" cy="1312698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r>
              <a:rPr lang="ko-KR" altLang="en-US" sz="2100" b="1" spc="-1" dirty="0" err="1">
                <a:solidFill>
                  <a:schemeClr val="tx2"/>
                </a:solidFill>
                <a:latin typeface="Arial"/>
                <a:ea typeface="맑은 고딕"/>
              </a:rPr>
              <a:t>에어샤워기</a:t>
            </a:r>
            <a:r>
              <a:rPr lang="ko-KR" altLang="en-US" sz="2100" b="1" spc="-1" dirty="0">
                <a:solidFill>
                  <a:schemeClr val="tx2"/>
                </a:solidFill>
                <a:latin typeface="Arial"/>
                <a:ea typeface="맑은 고딕"/>
              </a:rPr>
              <a:t> 내부 </a:t>
            </a:r>
            <a:r>
              <a:rPr lang="en-US" altLang="ko-KR" sz="2100" b="1" spc="-1" dirty="0">
                <a:solidFill>
                  <a:schemeClr val="tx2"/>
                </a:solidFill>
                <a:latin typeface="Arial"/>
                <a:ea typeface="맑은 고딕"/>
              </a:rPr>
              <a:t>‘</a:t>
            </a:r>
            <a:r>
              <a:rPr lang="ko-KR" altLang="en-US" sz="2100" b="1" spc="-1" dirty="0">
                <a:solidFill>
                  <a:schemeClr val="tx2"/>
                </a:solidFill>
                <a:latin typeface="Arial"/>
                <a:ea typeface="맑은 고딕"/>
              </a:rPr>
              <a:t>제전로프</a:t>
            </a:r>
            <a:r>
              <a:rPr lang="en-US" altLang="ko-KR" sz="2100" b="1" spc="-1" dirty="0">
                <a:solidFill>
                  <a:schemeClr val="tx2"/>
                </a:solidFill>
                <a:latin typeface="Arial"/>
                <a:ea typeface="맑은 고딕"/>
              </a:rPr>
              <a:t>’ </a:t>
            </a:r>
            <a:r>
              <a:rPr lang="ko-KR" altLang="en-US" sz="2100" b="1" spc="-1" dirty="0">
                <a:solidFill>
                  <a:schemeClr val="tx2"/>
                </a:solidFill>
                <a:latin typeface="Arial"/>
                <a:ea typeface="맑은 고딕"/>
              </a:rPr>
              <a:t>설치 </a:t>
            </a:r>
            <a:endParaRPr lang="en-US" altLang="ko-KR" sz="2100" b="1" spc="-1" dirty="0">
              <a:solidFill>
                <a:schemeClr val="tx2"/>
              </a:solidFill>
              <a:latin typeface="Arial"/>
              <a:ea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제전로프 설치하지 않았을 때보다 제거율 약 </a:t>
            </a:r>
            <a: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</a:rPr>
              <a:t>40% </a:t>
            </a: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이상 향상</a:t>
            </a:r>
            <a:endParaRPr lang="en-US" altLang="ko-KR" sz="2100" spc="-1" dirty="0">
              <a:solidFill>
                <a:schemeClr val="tx2"/>
              </a:solidFill>
              <a:latin typeface="Arial"/>
              <a:ea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endParaRPr lang="en-US" altLang="ko-KR" sz="2100" spc="-1" dirty="0">
              <a:solidFill>
                <a:schemeClr val="tx2"/>
              </a:solidFill>
              <a:latin typeface="Arial"/>
              <a:ea typeface="맑은 고딕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68EFFAEA-1440-88CC-F71F-70F4BB843750}"/>
              </a:ext>
            </a:extLst>
          </p:cNvPr>
          <p:cNvSpPr/>
          <p:nvPr/>
        </p:nvSpPr>
        <p:spPr>
          <a:xfrm>
            <a:off x="6309360" y="2947587"/>
            <a:ext cx="5444808" cy="3498933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r>
              <a:rPr lang="ko-KR" altLang="en-US" sz="2100" b="1" spc="-1" dirty="0">
                <a:solidFill>
                  <a:schemeClr val="tx2"/>
                </a:solidFill>
                <a:latin typeface="Arial"/>
                <a:ea typeface="맑은 고딕"/>
              </a:rPr>
              <a:t>내포장기 </a:t>
            </a:r>
            <a:r>
              <a:rPr lang="en-US" altLang="ko-KR" sz="2100" b="1" spc="-1" dirty="0">
                <a:solidFill>
                  <a:schemeClr val="tx2"/>
                </a:solidFill>
                <a:latin typeface="Arial"/>
                <a:ea typeface="맑은 고딕"/>
              </a:rPr>
              <a:t>‘</a:t>
            </a:r>
            <a:r>
              <a:rPr lang="ko-KR" altLang="en-US" sz="2100" b="1" spc="-1" dirty="0">
                <a:solidFill>
                  <a:schemeClr val="tx2"/>
                </a:solidFill>
                <a:latin typeface="Arial"/>
                <a:ea typeface="맑은 고딕"/>
              </a:rPr>
              <a:t>제전설비</a:t>
            </a:r>
            <a:r>
              <a:rPr lang="en-US" altLang="ko-KR" sz="2100" b="1" spc="-1" dirty="0">
                <a:solidFill>
                  <a:schemeClr val="tx2"/>
                </a:solidFill>
                <a:latin typeface="Arial"/>
                <a:ea typeface="맑은 고딕"/>
              </a:rPr>
              <a:t>’ </a:t>
            </a:r>
            <a:r>
              <a:rPr lang="ko-KR" altLang="en-US" sz="2100" b="1" spc="-1" dirty="0">
                <a:solidFill>
                  <a:schemeClr val="tx2"/>
                </a:solidFill>
                <a:latin typeface="Arial"/>
                <a:ea typeface="맑은 고딕"/>
              </a:rPr>
              <a:t>설치 </a:t>
            </a:r>
            <a:endParaRPr lang="en-US" altLang="ko-KR" sz="2100" b="1" spc="-1" dirty="0">
              <a:solidFill>
                <a:schemeClr val="tx2"/>
              </a:solidFill>
              <a:latin typeface="Arial"/>
              <a:ea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연포장재는 포장재 제조나 사용 시 정전기 발생 </a:t>
            </a:r>
            <a: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</a:rPr>
              <a:t>&amp; </a:t>
            </a: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머리카락 혼입 우려 높음</a:t>
            </a:r>
            <a:b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</a:rPr>
            </a:br>
            <a: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  <a:sym typeface="Wingdings" panose="05000000000000000000" pitchFamily="2" charset="2"/>
              </a:rPr>
              <a:t> </a:t>
            </a: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  <a:sym typeface="Wingdings" panose="05000000000000000000" pitchFamily="2" charset="2"/>
              </a:rPr>
              <a:t>이물 제어 장치 운영 권장</a:t>
            </a:r>
            <a:endParaRPr lang="en-US" altLang="ko-KR" sz="2100" spc="-1" dirty="0">
              <a:solidFill>
                <a:schemeClr val="tx2"/>
              </a:solidFill>
              <a:latin typeface="Arial"/>
              <a:ea typeface="맑은 고딕"/>
              <a:sym typeface="Wingdings" panose="05000000000000000000" pitchFamily="2" charset="2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  <a:sym typeface="Wingdings" panose="05000000000000000000" pitchFamily="2" charset="2"/>
              </a:rPr>
              <a:t>포장재 사용 시 발생가능한 정전기 제거 </a:t>
            </a:r>
            <a: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  <a:sym typeface="Wingdings" panose="05000000000000000000" pitchFamily="2" charset="2"/>
              </a:rPr>
              <a:t>&amp; </a:t>
            </a: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  <a:sym typeface="Wingdings" panose="05000000000000000000" pitchFamily="2" charset="2"/>
              </a:rPr>
              <a:t>부착된 머리카락 등 이물 흡입하여 제거할 수 있는 장치 운영</a:t>
            </a:r>
            <a:endParaRPr lang="en-US" altLang="ko-KR" sz="2100" spc="-1" dirty="0">
              <a:solidFill>
                <a:schemeClr val="tx2"/>
              </a:solidFill>
              <a:latin typeface="Arial"/>
              <a:ea typeface="맑은 고딕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11B6DC-95E3-19D3-463B-3AC6795EA63B}"/>
              </a:ext>
            </a:extLst>
          </p:cNvPr>
          <p:cNvSpPr txBox="1"/>
          <p:nvPr/>
        </p:nvSpPr>
        <p:spPr>
          <a:xfrm>
            <a:off x="275129" y="6129600"/>
            <a:ext cx="80727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※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출처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 </a:t>
            </a:r>
            <a:r>
              <a:rPr lang="ko-KR" alt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식약처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(2025),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이물 혼입방지 가이드라인 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머리카락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30561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FE06B-3DFA-D72E-AFC9-272ED119B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4E123DB0-5641-C4D8-316A-3E7ECFE7B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이물 저감을 위한 모범사례 및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7A1292-9E2A-4019-59CB-16BFB264E312}"/>
              </a:ext>
            </a:extLst>
          </p:cNvPr>
          <p:cNvPicPr/>
          <p:nvPr/>
        </p:nvPicPr>
        <p:blipFill>
          <a:blip r:embed="rId2"/>
          <a:srcRect t="25067" r="7537" b="-149"/>
          <a:stretch/>
        </p:blipFill>
        <p:spPr>
          <a:xfrm>
            <a:off x="473394" y="1491463"/>
            <a:ext cx="2998729" cy="4513097"/>
          </a:xfrm>
          <a:prstGeom prst="rect">
            <a:avLst/>
          </a:prstGeom>
          <a:ln w="0"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643BBE7-52B8-6979-A7AD-2250C6285AA9}"/>
              </a:ext>
            </a:extLst>
          </p:cNvPr>
          <p:cNvPicPr/>
          <p:nvPr/>
        </p:nvPicPr>
        <p:blipFill>
          <a:blip r:embed="rId3"/>
          <a:srcRect r="244" b="34129"/>
          <a:stretch/>
        </p:blipFill>
        <p:spPr>
          <a:xfrm>
            <a:off x="3472124" y="1491463"/>
            <a:ext cx="2791516" cy="4406417"/>
          </a:xfrm>
          <a:prstGeom prst="rect">
            <a:avLst/>
          </a:prstGeom>
          <a:ln w="0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7D41EC-3D6D-F8F1-8CAF-7B0F2AF7B827}"/>
              </a:ext>
            </a:extLst>
          </p:cNvPr>
          <p:cNvSpPr txBox="1"/>
          <p:nvPr/>
        </p:nvSpPr>
        <p:spPr>
          <a:xfrm>
            <a:off x="6501448" y="1491463"/>
            <a:ext cx="5196840" cy="3646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r>
              <a:rPr lang="ko-KR" altLang="en-US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방충포장 제조용 친환경 기피물질 조사</a:t>
            </a:r>
            <a:endParaRPr lang="en-US" altLang="ko-KR" sz="2100" b="1" strike="noStrike" spc="-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ko-KR" sz="2100" b="1" strike="noStrike" spc="-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식물</a:t>
            </a:r>
            <a:r>
              <a:rPr lang="ko-KR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에서 발현되는 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 대사산물 함유하는 </a:t>
            </a:r>
            <a:r>
              <a:rPr lang="ko-KR" altLang="ko-KR" sz="2100" b="1" u="sng" strike="noStrike" spc="-1" dirty="0">
                <a:solidFill>
                  <a:schemeClr val="tx2"/>
                </a:solidFill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식품공전 등재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en-US" altLang="ko-KR" sz="2100" b="1" strike="noStrike" spc="-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식용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양용식물 선정 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(84</a:t>
            </a:r>
            <a:r>
              <a:rPr lang="ko-KR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:</a:t>
            </a:r>
            <a:r>
              <a:rPr lang="ko-KR" altLang="en-US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100" b="1" spc="-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어린쌀바구미</a:t>
            </a:r>
            <a:r>
              <a:rPr lang="ko-KR" altLang="en-US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평균 </a:t>
            </a:r>
            <a:r>
              <a:rPr lang="ko-KR" altLang="en-US" sz="2100" b="1" spc="-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기피율</a:t>
            </a:r>
            <a:r>
              <a:rPr lang="ko-KR" altLang="en-US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68.76%</a:t>
            </a: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 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100" b="1" strike="noStrike" spc="-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계피</a:t>
            </a:r>
            <a:r>
              <a:rPr lang="en-US" altLang="ko-KR" sz="2100" b="1" strike="noStrike" spc="-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00" b="1" strike="noStrike" spc="-1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소회향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 한약재 추출물 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0.1~10%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함유 </a:t>
            </a:r>
            <a:b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방충테이프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00" b="1" strike="noStrike" spc="-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방충핫멜트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 </a:t>
            </a:r>
            <a:r>
              <a:rPr lang="ko-KR" altLang="en-US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상용화연구</a:t>
            </a:r>
            <a:br>
              <a:rPr lang="en-US" altLang="ko-KR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미적용 </a:t>
            </a:r>
            <a:r>
              <a:rPr lang="ko-KR" altLang="en-US" sz="2100" b="1" spc="-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제품비</a:t>
            </a:r>
            <a:r>
              <a:rPr lang="ko-KR" altLang="en-US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en-US" altLang="ko-KR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62.5% </a:t>
            </a:r>
            <a:r>
              <a:rPr lang="ko-KR" altLang="en-US" sz="2100" b="1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클레임 감소</a:t>
            </a:r>
            <a:endParaRPr lang="en-US" altLang="ko-KR" sz="2100" b="1" strike="noStrike" spc="-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171B28-71E3-A116-5DEE-4FF3445CB317}"/>
              </a:ext>
            </a:extLst>
          </p:cNvPr>
          <p:cNvSpPr txBox="1"/>
          <p:nvPr/>
        </p:nvSpPr>
        <p:spPr>
          <a:xfrm>
            <a:off x="473394" y="6126612"/>
            <a:ext cx="80727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※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출처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고려대 산학협력단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(2019),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식품 중 이물 저감화 방안 연구</a:t>
            </a:r>
            <a:endParaRPr lang="ko-KR" alt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599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FEAB2-A465-9687-B779-CFFB40E55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C44177A6-369B-6530-9237-0CE2E323B743}"/>
              </a:ext>
            </a:extLst>
          </p:cNvPr>
          <p:cNvSpPr txBox="1">
            <a:spLocks/>
          </p:cNvSpPr>
          <p:nvPr/>
        </p:nvSpPr>
        <p:spPr>
          <a:xfrm>
            <a:off x="0" y="3015304"/>
            <a:ext cx="12192000" cy="1069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360">
            <a:noFill/>
          </a:ln>
        </p:spPr>
        <p:txBody>
          <a:bodyPr lIns="74295" tIns="37148" rIns="74295" bIns="37148" numCol="1" spcCol="0" anchor="ctr">
            <a:noAutofit/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ko-KR" altLang="en-US" sz="2500" b="1" kern="0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국내외 이물제도 및 현황</a:t>
            </a:r>
            <a:endParaRPr lang="en-US" sz="2500" kern="0" spc="-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910798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3AE64-ABC5-01EF-DC86-4B10E064A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A301DDC0-36E9-3FA1-203A-2D5B864F7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이물 저감을 위한 모범사례 및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A03331D-78CF-D81F-4FBA-30B170AD6765}"/>
              </a:ext>
            </a:extLst>
          </p:cNvPr>
          <p:cNvSpPr/>
          <p:nvPr/>
        </p:nvSpPr>
        <p:spPr>
          <a:xfrm>
            <a:off x="479426" y="1395492"/>
            <a:ext cx="11597760" cy="47311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r>
              <a:rPr lang="ko-KR" altLang="en-US" sz="2100" b="1" spc="-1" dirty="0">
                <a:solidFill>
                  <a:schemeClr val="tx2"/>
                </a:solidFill>
                <a:latin typeface="Arial"/>
                <a:ea typeface="맑은 고딕"/>
              </a:rPr>
              <a:t>이산화염소 가스 훈증</a:t>
            </a:r>
            <a:endParaRPr lang="en-US" altLang="ko-KR" sz="2100" b="1" strike="noStrike" spc="-1" dirty="0">
              <a:solidFill>
                <a:schemeClr val="tx2"/>
              </a:solidFill>
              <a:latin typeface="Arial"/>
              <a:ea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현재 사용금지 된 화학적 훈증제의 *단점 극복한 대체 수단으로 활용기대</a:t>
            </a:r>
            <a:r>
              <a:rPr lang="ko-KR" altLang="en-US" sz="2100" b="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 </a:t>
            </a:r>
            <a:br>
              <a:rPr lang="ko-KR" altLang="en-US" sz="2100" dirty="0">
                <a:solidFill>
                  <a:schemeClr val="tx2"/>
                </a:solidFill>
              </a:rPr>
            </a:br>
            <a:r>
              <a:rPr lang="ko-KR" altLang="en-US" sz="2100" b="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* 처리시간</a:t>
            </a:r>
            <a:r>
              <a:rPr lang="en-US" altLang="ko-KR" sz="2100" b="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, </a:t>
            </a:r>
            <a:r>
              <a:rPr lang="ko-KR" altLang="en-US" sz="2100" b="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환기시간 합쳐 </a:t>
            </a:r>
            <a:r>
              <a:rPr lang="en-US" altLang="ko-KR" sz="2100" b="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5</a:t>
            </a:r>
            <a:r>
              <a:rPr lang="ko-KR" altLang="en-US" sz="2100" b="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일 이상 작업인원 접근금지</a:t>
            </a:r>
            <a:r>
              <a:rPr lang="en-US" altLang="ko-KR" sz="2100" b="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, </a:t>
            </a:r>
            <a:r>
              <a:rPr lang="ko-KR" altLang="en-US" sz="2100" b="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환경파괴 등</a:t>
            </a:r>
            <a:endParaRPr lang="ko-KR" altLang="en-US" sz="2100" b="0" strike="noStrike" spc="-1" dirty="0">
              <a:solidFill>
                <a:schemeClr val="tx2"/>
              </a:solidFill>
              <a:latin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반품창고 밀폐된 공간에 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ClO2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일정 노출 후 곰팡이 오염도 변화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: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감소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!</a:t>
            </a:r>
            <a:endParaRPr lang="ko-KR" altLang="en-US" sz="2100" b="0" strike="noStrike" spc="-1" dirty="0">
              <a:solidFill>
                <a:schemeClr val="tx2"/>
              </a:solidFill>
              <a:latin typeface="맑은 고딕"/>
            </a:endParaRPr>
          </a:p>
          <a:p>
            <a:pPr>
              <a:lnSpc>
                <a:spcPct val="110000"/>
              </a:lnSpc>
              <a:spcBef>
                <a:spcPts val="1049"/>
              </a:spcBef>
            </a:pPr>
            <a:endParaRPr lang="ko-KR" altLang="en-US" sz="2100" b="0" strike="noStrike" spc="-1" dirty="0">
              <a:solidFill>
                <a:schemeClr val="tx2"/>
              </a:solidFill>
              <a:latin typeface="맑은 고딕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67E7BD1A-522D-C2EB-B480-0AA03504F3F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290674" y="3093654"/>
            <a:ext cx="6365646" cy="3199426"/>
          </a:xfrm>
          <a:prstGeom prst="rect">
            <a:avLst/>
          </a:prstGeom>
          <a:ln w="0"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5292EC-9C58-6B99-80FA-8B2810827B11}"/>
              </a:ext>
            </a:extLst>
          </p:cNvPr>
          <p:cNvSpPr txBox="1"/>
          <p:nvPr/>
        </p:nvSpPr>
        <p:spPr>
          <a:xfrm>
            <a:off x="479426" y="6411813"/>
            <a:ext cx="80727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※ </a:t>
            </a:r>
            <a:r>
              <a:rPr lang="ko-KR" altLang="en-US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출처</a:t>
            </a:r>
            <a:r>
              <a:rPr lang="en-US" altLang="ko-KR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 </a:t>
            </a:r>
            <a:r>
              <a:rPr lang="ko-KR" altLang="en-US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고려대 산학협력단</a:t>
            </a:r>
            <a:r>
              <a:rPr lang="en-US" altLang="ko-KR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(2019), </a:t>
            </a:r>
            <a:r>
              <a:rPr lang="ko-KR" altLang="en-US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식품 중 이물 저감화 방안 연구</a:t>
            </a:r>
            <a:endParaRPr lang="ko-KR" altLang="en-US" sz="12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810825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4E699-EAD1-A073-B547-5AAD1F145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32FAE445-2E50-1267-5776-C1CDC00EB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이물 저감을 위한 모범사례 및 관리방안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D3AEFE-6CDA-472C-CB66-02D88741CAA1}"/>
              </a:ext>
            </a:extLst>
          </p:cNvPr>
          <p:cNvSpPr txBox="1"/>
          <p:nvPr/>
        </p:nvSpPr>
        <p:spPr>
          <a:xfrm>
            <a:off x="479426" y="6411813"/>
            <a:ext cx="80727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※ </a:t>
            </a:r>
            <a:r>
              <a:rPr lang="ko-KR" altLang="en-US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출처</a:t>
            </a:r>
            <a:r>
              <a:rPr lang="en-US" altLang="ko-KR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 </a:t>
            </a:r>
            <a:r>
              <a:rPr lang="ko-KR" altLang="en-US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고려대 산학협력단</a:t>
            </a:r>
            <a:r>
              <a:rPr lang="en-US" altLang="ko-KR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(2019), </a:t>
            </a:r>
            <a:r>
              <a:rPr lang="ko-KR" altLang="en-US" sz="12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식품 중 이물 저감화 방안 연구</a:t>
            </a:r>
            <a:endParaRPr lang="ko-KR" altLang="en-US" sz="12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E79047C-8CF8-7F1D-C688-551C0F861771}"/>
              </a:ext>
            </a:extLst>
          </p:cNvPr>
          <p:cNvSpPr/>
          <p:nvPr/>
        </p:nvSpPr>
        <p:spPr>
          <a:xfrm>
            <a:off x="479426" y="1427639"/>
            <a:ext cx="11689200" cy="47311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r>
              <a:rPr lang="ko-KR" altLang="en-US" sz="2100" b="1" strike="noStrike" spc="-1" dirty="0" err="1">
                <a:solidFill>
                  <a:schemeClr val="tx2"/>
                </a:solidFill>
                <a:latin typeface="Arial"/>
                <a:ea typeface="맑은 고딕"/>
              </a:rPr>
              <a:t>유니트쿨러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 열풍방제</a:t>
            </a:r>
            <a:endParaRPr lang="en-US" altLang="ko-KR" sz="2100" b="1" strike="noStrike" spc="-1" dirty="0">
              <a:solidFill>
                <a:schemeClr val="tx2"/>
              </a:solidFill>
              <a:latin typeface="Arial"/>
              <a:ea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식품생산 현장에서 화학약제의 사용이 제한되어 있어 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100%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사멸이 어려운 실정임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.</a:t>
            </a: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열풍방제 전후의 해충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,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곰팡이 서식처를 제거 → 억제효과 확인</a:t>
            </a:r>
            <a:b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</a:br>
            <a:r>
              <a:rPr lang="en-US" altLang="ko-KR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※ </a:t>
            </a:r>
            <a:r>
              <a:rPr lang="ko-KR" altLang="en-US" sz="2100" strike="noStrike" spc="-1" dirty="0" err="1">
                <a:solidFill>
                  <a:schemeClr val="tx2"/>
                </a:solidFill>
                <a:latin typeface="Arial"/>
                <a:ea typeface="맑은 고딕"/>
              </a:rPr>
              <a:t>공시충</a:t>
            </a:r>
            <a:r>
              <a:rPr lang="en-US" altLang="ko-KR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(</a:t>
            </a:r>
            <a:r>
              <a:rPr lang="ko-KR" altLang="en-US" sz="2100" strike="noStrike" spc="-1" dirty="0" err="1">
                <a:solidFill>
                  <a:schemeClr val="tx2"/>
                </a:solidFill>
                <a:latin typeface="Arial"/>
                <a:ea typeface="맑은 고딕"/>
              </a:rPr>
              <a:t>거저리</a:t>
            </a:r>
            <a:r>
              <a:rPr lang="en-US" altLang="ko-KR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, </a:t>
            </a:r>
            <a:r>
              <a:rPr lang="ko-KR" altLang="en-US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나방파리</a:t>
            </a:r>
            <a:r>
              <a:rPr lang="en-US" altLang="ko-KR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) 100% </a:t>
            </a:r>
            <a:r>
              <a:rPr lang="ko-KR" altLang="en-US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치사</a:t>
            </a:r>
            <a:r>
              <a:rPr lang="en-US" altLang="ko-KR" sz="2100" spc="-1" dirty="0">
                <a:solidFill>
                  <a:schemeClr val="tx2"/>
                </a:solidFill>
                <a:latin typeface="Arial"/>
                <a:ea typeface="맑은 고딕"/>
              </a:rPr>
              <a:t> </a:t>
            </a:r>
            <a:r>
              <a:rPr lang="ko-KR" altLang="en-US" sz="2100" spc="-1" dirty="0">
                <a:solidFill>
                  <a:schemeClr val="tx2"/>
                </a:solidFill>
                <a:latin typeface="Arial"/>
                <a:ea typeface="맑은 고딕"/>
              </a:rPr>
              <a:t>등</a:t>
            </a:r>
            <a:endParaRPr lang="ko-KR" altLang="en-US" sz="2100" strike="noStrike" spc="-1" dirty="0">
              <a:solidFill>
                <a:schemeClr val="tx2"/>
              </a:solidFill>
              <a:latin typeface="Arial"/>
              <a:ea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다만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,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열에 민감한 설비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(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고무패킹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,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윤활유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,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플라스틱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,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고무 제작설비</a:t>
            </a:r>
            <a: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) </a:t>
            </a: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적용 어려움</a:t>
            </a:r>
            <a:br>
              <a:rPr lang="ko-KR" altLang="en-US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</a:br>
            <a:r>
              <a:rPr lang="ko-KR" altLang="en-US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→ 금속으로 이루어진 설비</a:t>
            </a:r>
            <a:r>
              <a:rPr lang="en-US" altLang="ko-KR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(</a:t>
            </a:r>
            <a:r>
              <a:rPr lang="ko-KR" altLang="en-US" sz="2100" strike="noStrike" spc="-1" dirty="0" err="1">
                <a:solidFill>
                  <a:schemeClr val="tx2"/>
                </a:solidFill>
                <a:latin typeface="Arial"/>
                <a:ea typeface="맑은 고딕"/>
              </a:rPr>
              <a:t>유니트</a:t>
            </a:r>
            <a:r>
              <a:rPr lang="ko-KR" altLang="en-US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 쿨러 등</a:t>
            </a:r>
            <a:r>
              <a:rPr lang="en-US" altLang="ko-KR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) </a:t>
            </a:r>
            <a:r>
              <a:rPr lang="ko-KR" altLang="en-US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한정</a:t>
            </a: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  <a:t>열풍방제 실시 전 설비 밀폐작업 실시 </a:t>
            </a:r>
            <a:br>
              <a:rPr lang="en-US" altLang="ko-KR" sz="2100" b="1" strike="noStrike" spc="-1" dirty="0">
                <a:solidFill>
                  <a:schemeClr val="tx2"/>
                </a:solidFill>
                <a:latin typeface="Arial"/>
                <a:ea typeface="맑은 고딕"/>
              </a:rPr>
            </a:br>
            <a:r>
              <a:rPr lang="en-US" altLang="ko-KR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: </a:t>
            </a:r>
            <a:r>
              <a:rPr lang="ko-KR" altLang="en-US" sz="2100" strike="noStrike" spc="-1" dirty="0">
                <a:solidFill>
                  <a:schemeClr val="tx2"/>
                </a:solidFill>
                <a:latin typeface="Arial"/>
                <a:ea typeface="맑은 고딕"/>
              </a:rPr>
              <a:t>밀폐 정도에 따라 효과 반감 될 수 있음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F85B5CC-E9D9-E8AA-BB4D-51F73F97E8B2}"/>
              </a:ext>
            </a:extLst>
          </p:cNvPr>
          <p:cNvPicPr/>
          <p:nvPr/>
        </p:nvPicPr>
        <p:blipFill>
          <a:blip r:embed="rId2"/>
          <a:srcRect t="48630"/>
          <a:stretch/>
        </p:blipFill>
        <p:spPr>
          <a:xfrm>
            <a:off x="7661040" y="3642360"/>
            <a:ext cx="4363320" cy="235826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9213279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0BC0E-6C1E-42A9-65E5-205E9598D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D2807639-700C-0E5E-41D3-7C25E9DB49F5}"/>
              </a:ext>
            </a:extLst>
          </p:cNvPr>
          <p:cNvSpPr txBox="1">
            <a:spLocks/>
          </p:cNvSpPr>
          <p:nvPr/>
        </p:nvSpPr>
        <p:spPr>
          <a:xfrm>
            <a:off x="0" y="3015304"/>
            <a:ext cx="12192000" cy="1069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360">
            <a:noFill/>
          </a:ln>
        </p:spPr>
        <p:txBody>
          <a:bodyPr lIns="74295" tIns="37148" rIns="74295" bIns="37148" numCol="1" spcCol="0" anchor="ctr">
            <a:noAutofit/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ko-KR" altLang="en-US" sz="2500" b="1" kern="0" spc="-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법적 요구사항</a:t>
            </a:r>
            <a:endParaRPr lang="en-US" sz="2500" kern="0" spc="-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723579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ECE5C-309F-7E58-BE5C-EE55F8F4D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478D879F-7922-B651-480E-325E4097D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근거 법령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60CA3906-CE93-6BD7-611F-446F787B1996}"/>
              </a:ext>
            </a:extLst>
          </p:cNvPr>
          <p:cNvSpPr/>
          <p:nvPr/>
        </p:nvSpPr>
        <p:spPr>
          <a:xfrm>
            <a:off x="479426" y="1427639"/>
            <a:ext cx="11689200" cy="372987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endParaRPr lang="ko-KR" altLang="en-US" sz="2100" strike="noStrike" spc="-1" dirty="0">
              <a:solidFill>
                <a:schemeClr val="tx2"/>
              </a:solidFill>
              <a:latin typeface="Arial"/>
              <a:ea typeface="맑은 고딕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DC4A3C0-93CE-3342-2A59-6F24C985EF0C}"/>
              </a:ext>
            </a:extLst>
          </p:cNvPr>
          <p:cNvSpPr/>
          <p:nvPr/>
        </p:nvSpPr>
        <p:spPr>
          <a:xfrm>
            <a:off x="358309" y="1800626"/>
            <a:ext cx="10557000" cy="473112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보고대상 영업자 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: " </a:t>
            </a:r>
            <a:r>
              <a:rPr lang="ko-KR" sz="2100" b="1" strike="noStrike" spc="-1" dirty="0">
                <a:solidFill>
                  <a:srgbClr val="FF0000"/>
                </a:solidFill>
                <a:latin typeface="Arial"/>
                <a:ea typeface="맑은 고딕"/>
              </a:rPr>
              <a:t>식품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.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식품첨가물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.</a:t>
            </a:r>
            <a:r>
              <a:rPr lang="ko-KR" sz="2100" b="1" strike="noStrike" spc="-1" dirty="0" err="1">
                <a:solidFill>
                  <a:schemeClr val="dk1"/>
                </a:solidFill>
                <a:latin typeface="Arial"/>
                <a:ea typeface="맑은 고딕"/>
              </a:rPr>
              <a:t>소분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.</a:t>
            </a:r>
            <a:r>
              <a:rPr lang="ko-KR" sz="2100" b="1" strike="noStrike" spc="-1" dirty="0">
                <a:solidFill>
                  <a:srgbClr val="FF0000"/>
                </a:solidFill>
                <a:latin typeface="Arial"/>
                <a:ea typeface="맑은 고딕"/>
              </a:rPr>
              <a:t>유통전문판매업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.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수입판매업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" 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영업자</a:t>
            </a:r>
            <a:endParaRPr lang="en-US" sz="2100" b="0" strike="noStrike" spc="-1" dirty="0">
              <a:solidFill>
                <a:srgbClr val="000000"/>
              </a:solidFill>
              <a:latin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보고기한 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: 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소비자 이물 발견신고 받은 날 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+ 7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일 이내 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(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토요일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, 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법적공휴일 제외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)</a:t>
            </a:r>
            <a:br>
              <a:rPr sz="2100" dirty="0"/>
            </a:br>
            <a:r>
              <a:rPr lang="en-US" sz="2100" b="0" strike="noStrike" spc="-1" dirty="0">
                <a:solidFill>
                  <a:schemeClr val="dk1"/>
                </a:solidFill>
                <a:latin typeface="Arial"/>
                <a:ea typeface="맑은 고딕"/>
              </a:rPr>
              <a:t>※ </a:t>
            </a:r>
            <a:r>
              <a:rPr lang="ko-KR" sz="2100" b="0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보고기한 산정 시 기간 초일은 산입 </a:t>
            </a:r>
            <a:r>
              <a:rPr lang="en-US" sz="2100" b="0" strike="noStrike" spc="-1" dirty="0">
                <a:solidFill>
                  <a:schemeClr val="dk1"/>
                </a:solidFill>
                <a:latin typeface="Arial"/>
                <a:ea typeface="맑은 고딕"/>
              </a:rPr>
              <a:t>X (</a:t>
            </a:r>
            <a:r>
              <a:rPr lang="ko-KR" sz="2100" b="0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민법 제</a:t>
            </a:r>
            <a:r>
              <a:rPr lang="en-US" sz="2100" b="0" strike="noStrike" spc="-1" dirty="0">
                <a:solidFill>
                  <a:schemeClr val="dk1"/>
                </a:solidFill>
                <a:latin typeface="Arial"/>
                <a:ea typeface="맑은 고딕"/>
              </a:rPr>
              <a:t>157</a:t>
            </a:r>
            <a:r>
              <a:rPr lang="ko-KR" sz="2100" b="0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조</a:t>
            </a:r>
            <a:r>
              <a:rPr lang="en-US" sz="2100" b="0" strike="noStrike" spc="-1" dirty="0">
                <a:solidFill>
                  <a:schemeClr val="dk1"/>
                </a:solidFill>
                <a:latin typeface="Arial"/>
                <a:ea typeface="맑은 고딕"/>
              </a:rPr>
              <a:t>)</a:t>
            </a:r>
            <a:endParaRPr lang="en-US" sz="2100" b="0" strike="noStrike" spc="-1" dirty="0">
              <a:solidFill>
                <a:srgbClr val="000000"/>
              </a:solidFill>
              <a:latin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준수사항 </a:t>
            </a:r>
            <a:br>
              <a:rPr sz="2100" dirty="0"/>
            </a:b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- 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소비자 이물 검출 등 불만사례 신고내용 → </a:t>
            </a:r>
            <a:r>
              <a:rPr lang="en-US" sz="2100" b="1" strike="noStrike" spc="-1" dirty="0">
                <a:solidFill>
                  <a:srgbClr val="FF0000"/>
                </a:solidFill>
                <a:latin typeface="Arial"/>
                <a:ea typeface="맑은 고딕"/>
              </a:rPr>
              <a:t>2</a:t>
            </a:r>
            <a:r>
              <a:rPr lang="ko-KR" sz="2100" b="1" strike="noStrike" spc="-1" dirty="0">
                <a:solidFill>
                  <a:srgbClr val="FF0000"/>
                </a:solidFill>
                <a:latin typeface="Arial"/>
                <a:ea typeface="맑은 고딕"/>
              </a:rPr>
              <a:t>년간 보관</a:t>
            </a:r>
            <a:br>
              <a:rPr sz="2100" dirty="0"/>
            </a:b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- 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소비자 제시 이물과 증거품 </a:t>
            </a:r>
            <a:r>
              <a:rPr lang="en-US" sz="2100" b="1" strike="noStrike" spc="-1" dirty="0">
                <a:solidFill>
                  <a:srgbClr val="FF0000"/>
                </a:solidFill>
                <a:latin typeface="Arial"/>
                <a:ea typeface="맑은 고딕"/>
              </a:rPr>
              <a:t>6</a:t>
            </a:r>
            <a:r>
              <a:rPr lang="ko-KR" sz="2100" b="1" strike="noStrike" spc="-1" dirty="0">
                <a:solidFill>
                  <a:srgbClr val="FF0000"/>
                </a:solidFill>
                <a:latin typeface="Arial"/>
                <a:ea typeface="맑은 고딕"/>
              </a:rPr>
              <a:t>개월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 </a:t>
            </a:r>
            <a:r>
              <a:rPr lang="en-US" sz="2100" b="1" strike="noStrike" spc="-1" dirty="0" err="1">
                <a:solidFill>
                  <a:schemeClr val="dk1"/>
                </a:solidFill>
                <a:latin typeface="Arial"/>
                <a:ea typeface="맑은 고딕"/>
              </a:rPr>
              <a:t>보관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 必 (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단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, 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부패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.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변질 우려 시 </a:t>
            </a:r>
            <a:r>
              <a:rPr lang="en-US" sz="2100" b="1" strike="noStrike" spc="-1" dirty="0">
                <a:solidFill>
                  <a:srgbClr val="FF0000"/>
                </a:solidFill>
                <a:latin typeface="Arial"/>
                <a:ea typeface="맑은 고딕"/>
              </a:rPr>
              <a:t>2</a:t>
            </a:r>
            <a:r>
              <a:rPr lang="ko-KR" sz="2100" b="1" strike="noStrike" spc="-1" dirty="0">
                <a:solidFill>
                  <a:srgbClr val="FF0000"/>
                </a:solidFill>
                <a:latin typeface="Arial"/>
                <a:ea typeface="맑은 고딕"/>
              </a:rPr>
              <a:t>개월간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 </a:t>
            </a:r>
            <a:r>
              <a:rPr lang="en-US" sz="2100" b="1" strike="noStrike" spc="-1" dirty="0" err="1">
                <a:solidFill>
                  <a:schemeClr val="dk1"/>
                </a:solidFill>
                <a:latin typeface="Arial"/>
                <a:ea typeface="맑은 고딕"/>
              </a:rPr>
              <a:t>보관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)</a:t>
            </a:r>
            <a:endParaRPr lang="en-US" sz="2100" b="0" strike="noStrike" spc="-1" dirty="0">
              <a:solidFill>
                <a:srgbClr val="000000"/>
              </a:solidFill>
              <a:latin typeface="맑은 고딕"/>
            </a:endParaRPr>
          </a:p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벌칙 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(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식품위생법 제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98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조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)</a:t>
            </a:r>
            <a:br>
              <a:rPr sz="2100" dirty="0"/>
            </a:b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- 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소비자로부터 이물 발견 신고 접수 후 거짓 보고 또는 거짓 신고 </a:t>
            </a:r>
            <a:br>
              <a:rPr sz="2100" dirty="0"/>
            </a:b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   → 1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년 이하 징역 또는 </a:t>
            </a:r>
            <a:r>
              <a:rPr lang="en-US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1</a:t>
            </a:r>
            <a:r>
              <a:rPr lang="ko-KR" sz="2100" b="1" strike="noStrike" spc="-1" dirty="0">
                <a:solidFill>
                  <a:schemeClr val="dk1"/>
                </a:solidFill>
                <a:latin typeface="Arial"/>
                <a:ea typeface="맑은 고딕"/>
              </a:rPr>
              <a:t>천만원 이하 벌금</a:t>
            </a:r>
            <a:endParaRPr lang="en-US" sz="2100" b="0" strike="noStrike" spc="-1" dirty="0">
              <a:solidFill>
                <a:srgbClr val="000000"/>
              </a:solidFill>
              <a:latin typeface="맑은 고딕"/>
            </a:endParaRPr>
          </a:p>
          <a:p>
            <a:pPr>
              <a:lnSpc>
                <a:spcPct val="110000"/>
              </a:lnSpc>
              <a:spcBef>
                <a:spcPts val="1049"/>
              </a:spcBef>
            </a:pPr>
            <a:endParaRPr lang="en-US" sz="2100" b="0" strike="noStrike" spc="-1" dirty="0">
              <a:solidFill>
                <a:srgbClr val="000000"/>
              </a:solidFill>
              <a:latin typeface="맑은 고딕"/>
            </a:endParaRPr>
          </a:p>
          <a:p>
            <a:pPr>
              <a:lnSpc>
                <a:spcPct val="110000"/>
              </a:lnSpc>
              <a:spcBef>
                <a:spcPts val="1049"/>
              </a:spcBef>
            </a:pPr>
            <a:endParaRPr lang="en-US" sz="2100" b="0" strike="noStrike" spc="-1" dirty="0">
              <a:solidFill>
                <a:srgbClr val="000000"/>
              </a:solidFill>
              <a:latin typeface="맑은 고딕"/>
            </a:endParaRPr>
          </a:p>
          <a:p>
            <a:pPr>
              <a:lnSpc>
                <a:spcPct val="110000"/>
              </a:lnSpc>
              <a:spcBef>
                <a:spcPts val="1049"/>
              </a:spcBef>
            </a:pPr>
            <a:endParaRPr lang="en-US" sz="2100" b="0" strike="noStrike" spc="-1" dirty="0">
              <a:solidFill>
                <a:srgbClr val="000000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5433349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9BC81-A8AA-04C8-16B1-9D7D2C808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6FCAB16B-A25E-0EA7-B375-1D2833A52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근거 법령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F8B55F1-7107-AA06-B9C3-9AC225E0FD47}"/>
              </a:ext>
            </a:extLst>
          </p:cNvPr>
          <p:cNvSpPr/>
          <p:nvPr/>
        </p:nvSpPr>
        <p:spPr>
          <a:xfrm>
            <a:off x="479426" y="1427639"/>
            <a:ext cx="11689200" cy="372987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endParaRPr lang="ko-KR" altLang="en-US" sz="2100" strike="noStrike" spc="-1" dirty="0">
              <a:solidFill>
                <a:schemeClr val="tx2"/>
              </a:solidFill>
              <a:latin typeface="Arial"/>
              <a:ea typeface="맑은 고딕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F9308DA-D9BA-C3B6-8C3A-B6157008B384}"/>
              </a:ext>
            </a:extLst>
          </p:cNvPr>
          <p:cNvSpPr/>
          <p:nvPr/>
        </p:nvSpPr>
        <p:spPr>
          <a:xfrm>
            <a:off x="335160" y="1365598"/>
            <a:ext cx="10557000" cy="959467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보고대상 이물의 범위</a:t>
            </a:r>
            <a:br>
              <a:rPr lang="en-US" altLang="ko-KR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</a:br>
            <a:r>
              <a:rPr lang="en-US" altLang="ko-KR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- </a:t>
            </a:r>
            <a:r>
              <a:rPr lang="ko-KR" altLang="en-US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육안으로 식별 가능하고 식품과 직접 접촉하고 있는 이물</a:t>
            </a:r>
            <a:endParaRPr lang="en-US" sz="2100" b="0" strike="noStrike" spc="-1" dirty="0">
              <a:solidFill>
                <a:schemeClr val="tx1">
                  <a:lumMod val="50000"/>
                </a:schemeClr>
              </a:solidFill>
              <a:latin typeface="맑은 고딕"/>
            </a:endParaRPr>
          </a:p>
          <a:p>
            <a:pPr>
              <a:lnSpc>
                <a:spcPct val="110000"/>
              </a:lnSpc>
              <a:spcBef>
                <a:spcPts val="1049"/>
              </a:spcBef>
            </a:pPr>
            <a:endParaRPr lang="en-US" sz="2100" b="0" strike="noStrike" spc="-1" dirty="0">
              <a:solidFill>
                <a:schemeClr val="tx1">
                  <a:lumMod val="50000"/>
                </a:schemeClr>
              </a:solidFill>
              <a:latin typeface="맑은 고딕"/>
            </a:endParaRPr>
          </a:p>
          <a:p>
            <a:pPr>
              <a:lnSpc>
                <a:spcPct val="110000"/>
              </a:lnSpc>
              <a:spcBef>
                <a:spcPts val="1049"/>
              </a:spcBef>
            </a:pPr>
            <a:endParaRPr lang="en-US" sz="2100" b="0" strike="noStrike" spc="-1" dirty="0">
              <a:solidFill>
                <a:schemeClr val="tx1">
                  <a:lumMod val="50000"/>
                </a:schemeClr>
              </a:solidFill>
              <a:latin typeface="맑은 고딕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4DBB802D-8E71-D339-DFE9-E6F17AA7D0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604214"/>
              </p:ext>
            </p:extLst>
          </p:nvPr>
        </p:nvGraphicFramePr>
        <p:xfrm>
          <a:off x="730670" y="2325065"/>
          <a:ext cx="10161489" cy="4092668"/>
        </p:xfrm>
        <a:graphic>
          <a:graphicData uri="http://schemas.openxmlformats.org/drawingml/2006/table">
            <a:tbl>
              <a:tblPr/>
              <a:tblGrid>
                <a:gridCol w="4846792">
                  <a:extLst>
                    <a:ext uri="{9D8B030D-6E8A-4147-A177-3AD203B41FA5}">
                      <a16:colId xmlns:a16="http://schemas.microsoft.com/office/drawing/2014/main" val="2836408608"/>
                    </a:ext>
                  </a:extLst>
                </a:gridCol>
                <a:gridCol w="5314697">
                  <a:extLst>
                    <a:ext uri="{9D8B030D-6E8A-4147-A177-3AD203B41FA5}">
                      <a16:colId xmlns:a16="http://schemas.microsoft.com/office/drawing/2014/main" val="2285173570"/>
                    </a:ext>
                  </a:extLst>
                </a:gridCol>
              </a:tblGrid>
              <a:tr h="38965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56123" marR="56123" marT="28061" marB="2806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</a:p>
                  </a:txBody>
                  <a:tcPr marL="56123" marR="56123" marT="28061" marB="2806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5822596"/>
                  </a:ext>
                </a:extLst>
              </a:tr>
              <a:tr h="70641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섭취과정에서 인체에 직접적인 위해나 </a:t>
                      </a:r>
                      <a:endParaRPr lang="en-US" altLang="ko-KR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손상을 줄 수 있는 재질이나 크기의 이물</a:t>
                      </a:r>
                    </a:p>
                  </a:txBody>
                  <a:tcPr marL="56123" marR="56123" marT="28061" marB="2806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3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밀리미터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(㎜)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이상 크기의 유리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플라스틱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b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금속성 재질의 물질</a:t>
                      </a:r>
                    </a:p>
                  </a:txBody>
                  <a:tcPr marL="56123" marR="56123" marT="28061" marB="2806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3169595"/>
                  </a:ext>
                </a:extLst>
              </a:tr>
              <a:tr h="197343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섭취과정에서 혐오감을 줄 수 있는 이물</a:t>
                      </a:r>
                    </a:p>
                  </a:txBody>
                  <a:tcPr marL="56123" marR="56123" marT="28061" marB="2806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쥐 등 동물의 사체 또는 그 배설물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파리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바퀴벌레 등 곤충류*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기생충 및 그 알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축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수산물을 주원료로 제조한 식품 등에서 발견되는 원생물에 기생하는 기생충으로서 제조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가공과정에서 사멸되어 인체의 건강을 해칠 우려가 없는 것은 제외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56123" marR="56123" marT="28061" marB="2806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0131933"/>
                  </a:ext>
                </a:extLst>
              </a:tr>
              <a:tr h="10231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인체의 건강을 해칠 우려가 있거나 섭취하기에 부적합한 이물</a:t>
                      </a:r>
                    </a:p>
                  </a:txBody>
                  <a:tcPr marL="56123" marR="56123" marT="28061" marB="2806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컨베이어벨트 등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고무류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이쑤시개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전분재질은 제외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나무류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돌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모래 등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토사류</a:t>
                      </a:r>
                      <a:endParaRPr lang="ko-KR" altLang="en-US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6123" marR="56123" marT="28061" marB="2806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2003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57331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BE69E-77B7-9CB9-D6F6-43F111653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C804A699-F666-B4EC-B428-37B072F12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행정처분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C2E8E45-4306-9EE3-7C9D-05FC297C391B}"/>
              </a:ext>
            </a:extLst>
          </p:cNvPr>
          <p:cNvSpPr/>
          <p:nvPr/>
        </p:nvSpPr>
        <p:spPr>
          <a:xfrm>
            <a:off x="479426" y="1427639"/>
            <a:ext cx="11689200" cy="372987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endParaRPr lang="ko-KR" altLang="en-US" sz="2100" strike="noStrike" spc="-1" dirty="0">
              <a:solidFill>
                <a:schemeClr val="tx2"/>
              </a:solidFill>
              <a:latin typeface="Arial"/>
              <a:ea typeface="맑은 고딕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8C905AB-1D37-C289-3CF8-D03F6E1EC67B}"/>
              </a:ext>
            </a:extLst>
          </p:cNvPr>
          <p:cNvSpPr/>
          <p:nvPr/>
        </p:nvSpPr>
        <p:spPr>
          <a:xfrm>
            <a:off x="335160" y="1477440"/>
            <a:ext cx="3407107" cy="443198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이물 </a:t>
            </a:r>
            <a:r>
              <a:rPr lang="ko-KR" sz="2100" b="1" strike="noStrike" spc="-1" dirty="0" err="1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미보고</a:t>
            </a:r>
            <a:r>
              <a:rPr lang="en-US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, </a:t>
            </a:r>
            <a:r>
              <a:rPr lang="ko-KR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지연보고</a:t>
            </a:r>
            <a:r>
              <a:rPr lang="en-US" altLang="ko-KR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 </a:t>
            </a:r>
            <a:endParaRPr lang="en-US" sz="2100" b="0" strike="noStrike" spc="-1" dirty="0">
              <a:solidFill>
                <a:schemeClr val="tx1">
                  <a:lumMod val="50000"/>
                </a:schemeClr>
              </a:solidFill>
              <a:latin typeface="맑은 고딕"/>
            </a:endParaRPr>
          </a:p>
          <a:p>
            <a:pPr>
              <a:lnSpc>
                <a:spcPct val="110000"/>
              </a:lnSpc>
              <a:spcBef>
                <a:spcPts val="1049"/>
              </a:spcBef>
            </a:pPr>
            <a:endParaRPr lang="en-US" sz="2100" b="0" strike="noStrike" spc="-1" dirty="0">
              <a:solidFill>
                <a:schemeClr val="tx1">
                  <a:lumMod val="50000"/>
                </a:schemeClr>
              </a:solidFill>
              <a:latin typeface="맑은 고딕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2D12C85B-7974-AEBB-B849-643ACDFAB7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735428"/>
              </p:ext>
            </p:extLst>
          </p:nvPr>
        </p:nvGraphicFramePr>
        <p:xfrm>
          <a:off x="479425" y="2053679"/>
          <a:ext cx="11086040" cy="1945404"/>
        </p:xfrm>
        <a:graphic>
          <a:graphicData uri="http://schemas.openxmlformats.org/drawingml/2006/table">
            <a:tbl>
              <a:tblPr/>
              <a:tblGrid>
                <a:gridCol w="2771510">
                  <a:extLst>
                    <a:ext uri="{9D8B030D-6E8A-4147-A177-3AD203B41FA5}">
                      <a16:colId xmlns:a16="http://schemas.microsoft.com/office/drawing/2014/main" val="748318340"/>
                    </a:ext>
                  </a:extLst>
                </a:gridCol>
                <a:gridCol w="2771510">
                  <a:extLst>
                    <a:ext uri="{9D8B030D-6E8A-4147-A177-3AD203B41FA5}">
                      <a16:colId xmlns:a16="http://schemas.microsoft.com/office/drawing/2014/main" val="3626736041"/>
                    </a:ext>
                  </a:extLst>
                </a:gridCol>
                <a:gridCol w="2771510">
                  <a:extLst>
                    <a:ext uri="{9D8B030D-6E8A-4147-A177-3AD203B41FA5}">
                      <a16:colId xmlns:a16="http://schemas.microsoft.com/office/drawing/2014/main" val="1330757674"/>
                    </a:ext>
                  </a:extLst>
                </a:gridCol>
                <a:gridCol w="2771510">
                  <a:extLst>
                    <a:ext uri="{9D8B030D-6E8A-4147-A177-3AD203B41FA5}">
                      <a16:colId xmlns:a16="http://schemas.microsoft.com/office/drawing/2014/main" val="446025784"/>
                    </a:ext>
                  </a:extLst>
                </a:gridCol>
              </a:tblGrid>
              <a:tr h="3180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위반사항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위반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위반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위반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925492"/>
                  </a:ext>
                </a:extLst>
              </a:tr>
              <a:tr h="79507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소비자로부터 이물 발견신고를 받고 보고하지 않은 경우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759308"/>
                  </a:ext>
                </a:extLst>
              </a:tr>
              <a:tr h="79507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소비자로부터 이물 발견신고를 받고 보고를 지체한 경우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846109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F0BDA8D-4176-C8E0-0099-E240FCA59BDD}"/>
              </a:ext>
            </a:extLst>
          </p:cNvPr>
          <p:cNvSpPr txBox="1">
            <a:spLocks/>
          </p:cNvSpPr>
          <p:nvPr/>
        </p:nvSpPr>
        <p:spPr>
          <a:xfrm>
            <a:off x="9092957" y="1670932"/>
            <a:ext cx="2616774" cy="379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과태료 금액</a:t>
            </a:r>
            <a:r>
              <a:rPr lang="en-US" altLang="ko-KR" sz="180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(</a:t>
            </a:r>
            <a:r>
              <a:rPr lang="ko-KR" altLang="en-US" sz="180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단위</a:t>
            </a:r>
            <a:r>
              <a:rPr lang="en-US" altLang="ko-KR" sz="180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: </a:t>
            </a:r>
            <a:r>
              <a:rPr lang="ko-KR" altLang="en-US" sz="180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만원</a:t>
            </a:r>
            <a:r>
              <a:rPr lang="en-US" altLang="ko-KR" sz="180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)</a:t>
            </a:r>
            <a:endParaRPr lang="ko-KR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8890AA-D48B-F66B-79EA-A23AA790EB87}"/>
              </a:ext>
            </a:extLst>
          </p:cNvPr>
          <p:cNvSpPr txBox="1"/>
          <p:nvPr/>
        </p:nvSpPr>
        <p:spPr>
          <a:xfrm>
            <a:off x="479425" y="4368536"/>
            <a:ext cx="11086040" cy="1815882"/>
          </a:xfrm>
          <a:prstGeom prst="rect">
            <a:avLst/>
          </a:prstGeom>
          <a:noFill/>
          <a:ln>
            <a:solidFill>
              <a:schemeClr val="tx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🔎 잠깐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! </a:t>
            </a:r>
            <a:r>
              <a:rPr lang="ko-KR" altLang="en-US" sz="1600" b="1" dirty="0" err="1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미보고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및 지연보고에 따른 과태료는 각 건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품목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별로 부과</a:t>
            </a:r>
          </a:p>
          <a:p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보고대상 이물 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각각 다른 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건의 소비자신고 건을 의미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 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 모두 보고하지 않은 경우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b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보고하지 아니한 각 신고 건수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(10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× 300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만원 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= 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총 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3,000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만원의 과태료 부과</a:t>
            </a:r>
            <a:b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endParaRPr lang="ko-KR" altLang="en-US" sz="1600" b="1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보고대상 이물 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각각 다른 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개의 품목에서 이물이 신고된 경우를 의미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 </a:t>
            </a:r>
            <a:b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5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(5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개의 품목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에서 신고된 이물만 보고한 경우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b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보고하지 아니한 각 신고 건수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(5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× 300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만원 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= 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총 </a:t>
            </a:r>
            <a:r>
              <a:rPr lang="en-US" altLang="ko-KR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1,500</a:t>
            </a:r>
            <a:r>
              <a:rPr lang="ko-KR" altLang="en-US" sz="16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만원의 과태료 부과</a:t>
            </a:r>
          </a:p>
        </p:txBody>
      </p:sp>
    </p:spTree>
    <p:extLst>
      <p:ext uri="{BB962C8B-B14F-4D97-AF65-F5344CB8AC3E}">
        <p14:creationId xmlns:p14="http://schemas.microsoft.com/office/powerpoint/2010/main" val="40621796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7C847-9DA6-3340-6F43-DBBB3888D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FA55B487-9A6F-1B6E-4D1B-7896D7BE0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행정처분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734898FC-28F8-28A6-0523-8A822A51E17A}"/>
              </a:ext>
            </a:extLst>
          </p:cNvPr>
          <p:cNvSpPr/>
          <p:nvPr/>
        </p:nvSpPr>
        <p:spPr>
          <a:xfrm>
            <a:off x="479426" y="1427639"/>
            <a:ext cx="11689200" cy="372987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</a:pPr>
            <a:endParaRPr lang="ko-KR" altLang="en-US" sz="2100" strike="noStrike" spc="-1" dirty="0">
              <a:solidFill>
                <a:schemeClr val="tx2"/>
              </a:solidFill>
              <a:latin typeface="Arial"/>
              <a:ea typeface="맑은 고딕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A4A6CE5-53F8-9AAC-A20D-0431D92F281F}"/>
              </a:ext>
            </a:extLst>
          </p:cNvPr>
          <p:cNvSpPr/>
          <p:nvPr/>
        </p:nvSpPr>
        <p:spPr>
          <a:xfrm>
            <a:off x="335160" y="1477440"/>
            <a:ext cx="10112707" cy="443198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altLang="en-US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소비자 신고사항 기록 및 이물 등 보관 의무 </a:t>
            </a:r>
            <a:r>
              <a:rPr lang="ko-KR" altLang="en-US" sz="2100" b="1" strike="noStrike" spc="-1" dirty="0" err="1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미준수</a:t>
            </a:r>
            <a:endParaRPr lang="ko-KR" altLang="en-US" sz="2100" b="1" strike="noStrike" spc="-1" dirty="0">
              <a:solidFill>
                <a:schemeClr val="tx1">
                  <a:lumMod val="50000"/>
                </a:schemeClr>
              </a:solidFill>
              <a:latin typeface="Arial"/>
              <a:ea typeface="맑은 고딕"/>
            </a:endParaRPr>
          </a:p>
          <a:p>
            <a:pPr>
              <a:lnSpc>
                <a:spcPct val="110000"/>
              </a:lnSpc>
              <a:spcBef>
                <a:spcPts val="1049"/>
              </a:spcBef>
            </a:pPr>
            <a:endParaRPr lang="en-US" sz="2100" b="0" strike="noStrike" spc="-1" dirty="0">
              <a:solidFill>
                <a:schemeClr val="tx1">
                  <a:lumMod val="50000"/>
                </a:schemeClr>
              </a:solidFill>
              <a:latin typeface="맑은 고딕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7C199C-B81D-74D2-68B1-8F00050E80CB}"/>
              </a:ext>
            </a:extLst>
          </p:cNvPr>
          <p:cNvSpPr txBox="1"/>
          <p:nvPr/>
        </p:nvSpPr>
        <p:spPr>
          <a:xfrm>
            <a:off x="479426" y="1970439"/>
            <a:ext cx="112188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ko-KR" altLang="en-US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▶ 위반사항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이물 검출 등 불만사례 등을 신고 받은 경우 그 내용을 기록하여 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년간 보관하여야 하나 이를 위반한 경우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소비자가 제시한 이물과 증거물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사진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해당식품 등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개월간 보관하지 않은 경우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|</a:t>
            </a:r>
            <a:b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(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부패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변질 우려가 있는 이물 또는 증거물의 경우 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개월간 보관 가능</a:t>
            </a:r>
            <a:r>
              <a:rPr lang="en-US" altLang="ko-KR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07CFCF-CC85-8C4F-7DFB-EBFA81B7DE31}"/>
              </a:ext>
            </a:extLst>
          </p:cNvPr>
          <p:cNvSpPr txBox="1"/>
          <p:nvPr/>
        </p:nvSpPr>
        <p:spPr>
          <a:xfrm>
            <a:off x="479426" y="350256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ko-KR" altLang="en-US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▶ 행정처분 기준</a:t>
            </a:r>
            <a:r>
              <a:rPr lang="en-US" altLang="ko-KR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과태료 금액</a:t>
            </a:r>
            <a:r>
              <a:rPr lang="en-US" altLang="ko-KR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b="1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D5DED5DE-47C8-2F41-0286-6F0B19F3D2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208354"/>
              </p:ext>
            </p:extLst>
          </p:nvPr>
        </p:nvGraphicFramePr>
        <p:xfrm>
          <a:off x="514098" y="4055533"/>
          <a:ext cx="11184190" cy="1924131"/>
        </p:xfrm>
        <a:graphic>
          <a:graphicData uri="http://schemas.openxmlformats.org/drawingml/2006/table">
            <a:tbl>
              <a:tblPr/>
              <a:tblGrid>
                <a:gridCol w="2236838">
                  <a:extLst>
                    <a:ext uri="{9D8B030D-6E8A-4147-A177-3AD203B41FA5}">
                      <a16:colId xmlns:a16="http://schemas.microsoft.com/office/drawing/2014/main" val="3020855407"/>
                    </a:ext>
                  </a:extLst>
                </a:gridCol>
                <a:gridCol w="2236838">
                  <a:extLst>
                    <a:ext uri="{9D8B030D-6E8A-4147-A177-3AD203B41FA5}">
                      <a16:colId xmlns:a16="http://schemas.microsoft.com/office/drawing/2014/main" val="1879692901"/>
                    </a:ext>
                  </a:extLst>
                </a:gridCol>
                <a:gridCol w="2236838">
                  <a:extLst>
                    <a:ext uri="{9D8B030D-6E8A-4147-A177-3AD203B41FA5}">
                      <a16:colId xmlns:a16="http://schemas.microsoft.com/office/drawing/2014/main" val="3279165813"/>
                    </a:ext>
                  </a:extLst>
                </a:gridCol>
                <a:gridCol w="2236838">
                  <a:extLst>
                    <a:ext uri="{9D8B030D-6E8A-4147-A177-3AD203B41FA5}">
                      <a16:colId xmlns:a16="http://schemas.microsoft.com/office/drawing/2014/main" val="3166337345"/>
                    </a:ext>
                  </a:extLst>
                </a:gridCol>
                <a:gridCol w="2236838">
                  <a:extLst>
                    <a:ext uri="{9D8B030D-6E8A-4147-A177-3AD203B41FA5}">
                      <a16:colId xmlns:a16="http://schemas.microsoft.com/office/drawing/2014/main" val="2132522770"/>
                    </a:ext>
                  </a:extLst>
                </a:gridCol>
              </a:tblGrid>
              <a:tr h="3180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위반사항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업종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238451"/>
                  </a:ext>
                </a:extLst>
              </a:tr>
              <a:tr h="1033595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소비자 신고사항 기록 및 이물 등 보관 의무 </a:t>
                      </a:r>
                      <a:r>
                        <a:rPr lang="ko-KR" altLang="en-US" sz="16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미준수</a:t>
                      </a:r>
                      <a:endParaRPr lang="ko-KR" altLang="en-US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식품제조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가공업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식육포장처리업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유통전문판매업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시정명령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영업정지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영업정지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8180846"/>
                  </a:ext>
                </a:extLst>
              </a:tr>
              <a:tr h="556551">
                <a:tc vMerge="1">
                  <a:txBody>
                    <a:bodyPr/>
                    <a:lstStyle/>
                    <a:p>
                      <a:pPr algn="ctr"/>
                      <a:endParaRPr lang="ko-KR" altLang="en-US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수입식품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수입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판매업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  <a:r>
                        <a:rPr lang="ko-KR" altLang="en-US" sz="16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만원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60</a:t>
                      </a:r>
                      <a:r>
                        <a:rPr lang="ko-KR" altLang="en-US" sz="16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만원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90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만원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775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12834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6B479-FB97-9681-B4B0-4425289A9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0BFA9BE3-3921-7E20-4D3F-F40D04B1C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행정처분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FF52C9A8-9C56-6B6C-8628-77CFD6A16F5D}"/>
              </a:ext>
            </a:extLst>
          </p:cNvPr>
          <p:cNvSpPr/>
          <p:nvPr/>
        </p:nvSpPr>
        <p:spPr>
          <a:xfrm>
            <a:off x="335160" y="1477440"/>
            <a:ext cx="10557000" cy="116416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8200" tIns="43200" rIns="88200" bIns="43200" numCol="1" spcCol="0" anchor="t">
            <a:noAutofit/>
          </a:bodyPr>
          <a:lstStyle/>
          <a:p>
            <a:pPr marL="380880" indent="-380880">
              <a:lnSpc>
                <a:spcPct val="110000"/>
              </a:lnSpc>
              <a:spcBef>
                <a:spcPts val="1049"/>
              </a:spcBef>
              <a:buClr>
                <a:srgbClr val="FF6600"/>
              </a:buClr>
              <a:buFont typeface="Wingdings" charset="2"/>
              <a:buChar char=""/>
            </a:pPr>
            <a:r>
              <a:rPr lang="ko-KR" sz="21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이물 혼입</a:t>
            </a:r>
            <a:br>
              <a:rPr sz="18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* </a:t>
            </a:r>
            <a:r>
              <a:rPr lang="ko-KR" sz="1800" b="0" strike="noStrike" spc="-1" dirty="0" err="1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즉석판매제조가공업</a:t>
            </a:r>
            <a:r>
              <a:rPr lang="ko-KR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 </a:t>
            </a:r>
            <a:r>
              <a:rPr lang="en-US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: </a:t>
            </a:r>
            <a:r>
              <a:rPr lang="ko-KR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품목제조정지 기간의 </a:t>
            </a:r>
            <a:r>
              <a:rPr lang="en-US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1/3 </a:t>
            </a:r>
            <a:r>
              <a:rPr lang="ko-KR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영업정지 처분</a:t>
            </a:r>
            <a:br>
              <a:rPr sz="18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** </a:t>
            </a:r>
            <a:r>
              <a:rPr lang="ko-KR" sz="18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유통전문판매업자</a:t>
            </a:r>
            <a:r>
              <a:rPr lang="en-US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 </a:t>
            </a:r>
            <a:r>
              <a:rPr lang="en-US" sz="1800" b="0" strike="noStrike" spc="-1" dirty="0" err="1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제조정지</a:t>
            </a:r>
            <a:r>
              <a:rPr lang="en-US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 </a:t>
            </a:r>
            <a:r>
              <a:rPr lang="en-US" sz="1800" b="0" strike="noStrike" spc="-1" dirty="0" err="1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처분</a:t>
            </a:r>
            <a:r>
              <a:rPr lang="en-US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 시, </a:t>
            </a:r>
            <a:r>
              <a:rPr lang="ko-KR" sz="18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제조</a:t>
            </a:r>
            <a:r>
              <a:rPr lang="en-US" sz="18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.</a:t>
            </a:r>
            <a:r>
              <a:rPr lang="ko-KR" sz="1800" b="1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가공업소</a:t>
            </a:r>
            <a:r>
              <a:rPr lang="ko-KR" sz="1800" b="0" strike="noStrike" spc="-1" dirty="0">
                <a:solidFill>
                  <a:schemeClr val="tx1">
                    <a:lumMod val="50000"/>
                  </a:schemeClr>
                </a:solidFill>
                <a:latin typeface="Arial"/>
                <a:ea typeface="맑은 고딕"/>
              </a:rPr>
              <a:t>의 해당 품목 限 판매정지</a:t>
            </a:r>
            <a:endParaRPr lang="en-US" sz="1800" b="0" strike="noStrike" spc="-1" dirty="0">
              <a:solidFill>
                <a:schemeClr val="tx1">
                  <a:lumMod val="50000"/>
                </a:schemeClr>
              </a:solidFill>
              <a:latin typeface="맑은 고딕"/>
            </a:endParaRPr>
          </a:p>
          <a:p>
            <a:pPr>
              <a:lnSpc>
                <a:spcPct val="110000"/>
              </a:lnSpc>
              <a:spcBef>
                <a:spcPts val="1049"/>
              </a:spcBef>
            </a:pPr>
            <a:endParaRPr lang="en-US" sz="2100" b="0" strike="noStrike" spc="-1" dirty="0">
              <a:solidFill>
                <a:schemeClr val="tx1">
                  <a:lumMod val="50000"/>
                </a:schemeClr>
              </a:solidFill>
              <a:latin typeface="맑은 고딕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48A3A9D5-5448-9CE3-37CE-E34DD6E2DB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18959"/>
              </p:ext>
            </p:extLst>
          </p:nvPr>
        </p:nvGraphicFramePr>
        <p:xfrm>
          <a:off x="630055" y="2869809"/>
          <a:ext cx="10557000" cy="2859744"/>
        </p:xfrm>
        <a:graphic>
          <a:graphicData uri="http://schemas.openxmlformats.org/drawingml/2006/table">
            <a:tbl>
              <a:tblPr/>
              <a:tblGrid>
                <a:gridCol w="2111400">
                  <a:extLst>
                    <a:ext uri="{9D8B030D-6E8A-4147-A177-3AD203B41FA5}">
                      <a16:colId xmlns:a16="http://schemas.microsoft.com/office/drawing/2014/main" val="94154200"/>
                    </a:ext>
                  </a:extLst>
                </a:gridCol>
                <a:gridCol w="2111400">
                  <a:extLst>
                    <a:ext uri="{9D8B030D-6E8A-4147-A177-3AD203B41FA5}">
                      <a16:colId xmlns:a16="http://schemas.microsoft.com/office/drawing/2014/main" val="297337133"/>
                    </a:ext>
                  </a:extLst>
                </a:gridCol>
                <a:gridCol w="2111400">
                  <a:extLst>
                    <a:ext uri="{9D8B030D-6E8A-4147-A177-3AD203B41FA5}">
                      <a16:colId xmlns:a16="http://schemas.microsoft.com/office/drawing/2014/main" val="2667947938"/>
                    </a:ext>
                  </a:extLst>
                </a:gridCol>
                <a:gridCol w="2111400">
                  <a:extLst>
                    <a:ext uri="{9D8B030D-6E8A-4147-A177-3AD203B41FA5}">
                      <a16:colId xmlns:a16="http://schemas.microsoft.com/office/drawing/2014/main" val="1407453249"/>
                    </a:ext>
                  </a:extLst>
                </a:gridCol>
                <a:gridCol w="2111400">
                  <a:extLst>
                    <a:ext uri="{9D8B030D-6E8A-4147-A177-3AD203B41FA5}">
                      <a16:colId xmlns:a16="http://schemas.microsoft.com/office/drawing/2014/main" val="2946780345"/>
                    </a:ext>
                  </a:extLst>
                </a:gridCol>
              </a:tblGrid>
              <a:tr h="17750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업종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위반사항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323914"/>
                  </a:ext>
                </a:extLst>
              </a:tr>
              <a:tr h="710019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식품제조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가공업</a:t>
                      </a:r>
                      <a:endParaRPr lang="en-US" altLang="ko-KR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식품첨가물제조업</a:t>
                      </a:r>
                      <a:endParaRPr lang="en-US" altLang="ko-KR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즉석판매제조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가공업*</a:t>
                      </a:r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식품소분업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</a:t>
                      </a:r>
                      <a:endParaRPr lang="en-US" altLang="ko-KR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유통전문판매업**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1)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기생충 및 그 알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금속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쇳가루는 제외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또는유리의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혼입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품목제조정지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해당제품 폐기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품목제조정지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해당제품 폐기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품목제조정지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해당제품 폐기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476075"/>
                  </a:ext>
                </a:extLst>
              </a:tr>
              <a:tr h="710019">
                <a:tc vMerge="1">
                  <a:txBody>
                    <a:bodyPr/>
                    <a:lstStyle/>
                    <a:p>
                      <a:endParaRPr lang="ko-KR" altLang="en-US" sz="16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2)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칼날 또는 동물 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설치류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양서류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파충류 </a:t>
                      </a:r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및바퀴벌레만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해당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6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사체의혼입</a:t>
                      </a:r>
                      <a:endParaRPr lang="ko-KR" altLang="en-US" sz="16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품목제조정지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해당제품 폐기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품목제조정지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해당제품 폐기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품목제조정지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 </a:t>
                      </a:r>
                      <a:endParaRPr lang="en-US" altLang="ko-KR" sz="1600" dirty="0">
                        <a:solidFill>
                          <a:schemeClr val="tx1">
                            <a:lumMod val="50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해당제품 폐기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0362443"/>
                  </a:ext>
                </a:extLst>
              </a:tr>
              <a:tr h="310633">
                <a:tc vMerge="1">
                  <a:txBody>
                    <a:bodyPr/>
                    <a:lstStyle/>
                    <a:p>
                      <a:endParaRPr lang="ko-KR" altLang="en-US" sz="16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3) 1)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 </a:t>
                      </a:r>
                      <a:r>
                        <a:rPr lang="en-US" altLang="ko-KR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2) </a:t>
                      </a:r>
                      <a:r>
                        <a:rPr lang="ko-KR" altLang="en-US" sz="16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외의 이물의 혼입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시정명령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품목제조정지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품목제조정지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865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40570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98715-1082-EDC3-DCEF-27758D333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25F83037-2261-6EC6-E10B-8261AAFABEDB}"/>
              </a:ext>
            </a:extLst>
          </p:cNvPr>
          <p:cNvSpPr txBox="1">
            <a:spLocks/>
          </p:cNvSpPr>
          <p:nvPr/>
        </p:nvSpPr>
        <p:spPr>
          <a:xfrm>
            <a:off x="0" y="3015304"/>
            <a:ext cx="12192000" cy="1069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360">
            <a:noFill/>
          </a:ln>
        </p:spPr>
        <p:txBody>
          <a:bodyPr lIns="74295" tIns="37148" rIns="74295" bIns="37148" numCol="1" spcCol="0" anchor="ctr">
            <a:noAutofit/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altLang="ko-KR" sz="2500" b="1" kern="0" spc="-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2025</a:t>
            </a:r>
            <a:r>
              <a:rPr lang="ko-KR" altLang="en-US" sz="2500" b="1" kern="0" spc="-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이물 클레임 분석</a:t>
            </a:r>
            <a:endParaRPr lang="en-US" sz="2500" kern="0" spc="-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A46F8597-EC22-D502-DF99-210524834014}"/>
              </a:ext>
            </a:extLst>
          </p:cNvPr>
          <p:cNvGraphicFramePr>
            <a:graphicFrameLocks noGrp="1"/>
          </p:cNvGraphicFramePr>
          <p:nvPr/>
        </p:nvGraphicFramePr>
        <p:xfrm>
          <a:off x="1915360" y="4322446"/>
          <a:ext cx="8361279" cy="2067846"/>
        </p:xfrm>
        <a:graphic>
          <a:graphicData uri="http://schemas.openxmlformats.org/drawingml/2006/table">
            <a:tbl>
              <a:tblPr/>
              <a:tblGrid>
                <a:gridCol w="2787093">
                  <a:extLst>
                    <a:ext uri="{9D8B030D-6E8A-4147-A177-3AD203B41FA5}">
                      <a16:colId xmlns:a16="http://schemas.microsoft.com/office/drawing/2014/main" val="1351525304"/>
                    </a:ext>
                  </a:extLst>
                </a:gridCol>
                <a:gridCol w="2787093">
                  <a:extLst>
                    <a:ext uri="{9D8B030D-6E8A-4147-A177-3AD203B41FA5}">
                      <a16:colId xmlns:a16="http://schemas.microsoft.com/office/drawing/2014/main" val="1829596899"/>
                    </a:ext>
                  </a:extLst>
                </a:gridCol>
                <a:gridCol w="2787093">
                  <a:extLst>
                    <a:ext uri="{9D8B030D-6E8A-4147-A177-3AD203B41FA5}">
                      <a16:colId xmlns:a16="http://schemas.microsoft.com/office/drawing/2014/main" val="299976599"/>
                    </a:ext>
                  </a:extLst>
                </a:gridCol>
              </a:tblGrid>
              <a:tr h="34464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074666"/>
                  </a:ext>
                </a:extLst>
              </a:tr>
              <a:tr h="34464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 발생 건수</a:t>
                      </a:r>
                      <a:endParaRPr lang="ko-KR" altLang="en-US" sz="13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ko-KR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  <a:r>
                        <a:rPr lang="ko-KR" altLang="en-US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</a:t>
                      </a:r>
                      <a:endParaRPr lang="ko-KR" altLang="en-US" sz="13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ko-KR" altLang="en-US" sz="13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0000991"/>
                  </a:ext>
                </a:extLst>
              </a:tr>
              <a:tr h="34464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플라스틱</a:t>
                      </a:r>
                      <a:r>
                        <a:rPr lang="en-US" altLang="ko-KR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300" b="1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비닐류</a:t>
                      </a:r>
                      <a:endParaRPr lang="ko-KR" altLang="en-US" sz="13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1300" b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</a:t>
                      </a:r>
                      <a:endParaRPr lang="ko-KR" altLang="en-US" sz="130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띠지</a:t>
                      </a:r>
                      <a:r>
                        <a:rPr lang="en-US" altLang="ko-KR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PET·</a:t>
                      </a:r>
                      <a:r>
                        <a:rPr lang="ko-KR" altLang="en-US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비닐 등</a:t>
                      </a: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7430772"/>
                  </a:ext>
                </a:extLst>
              </a:tr>
              <a:tr h="34464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모발</a:t>
                      </a:r>
                      <a:r>
                        <a:rPr lang="en-US" altLang="ko-KR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섬유류</a:t>
                      </a:r>
                      <a:endParaRPr lang="ko-KR" altLang="en-US" sz="13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300" b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</a:t>
                      </a:r>
                      <a:endParaRPr lang="ko-KR" altLang="en-US" sz="130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모발</a:t>
                      </a:r>
                      <a:r>
                        <a:rPr lang="en-US" altLang="ko-KR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행주 실</a:t>
                      </a:r>
                      <a:r>
                        <a:rPr lang="en-US" altLang="ko-KR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면장갑 실</a:t>
                      </a: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0570691"/>
                  </a:ext>
                </a:extLst>
              </a:tr>
              <a:tr h="34464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="1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해충류</a:t>
                      </a:r>
                      <a:endParaRPr lang="ko-KR" altLang="en-US" sz="13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300" b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</a:t>
                      </a:r>
                      <a:endParaRPr lang="ko-KR" altLang="en-US" sz="130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나방</a:t>
                      </a:r>
                      <a:r>
                        <a:rPr lang="en-US" altLang="ko-KR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보행 해충 등</a:t>
                      </a: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683858"/>
                  </a:ext>
                </a:extLst>
              </a:tr>
              <a:tr h="34464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금속류</a:t>
                      </a:r>
                      <a:endParaRPr lang="ko-KR" altLang="en-US" sz="13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300" b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300" b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</a:t>
                      </a:r>
                      <a:endParaRPr lang="ko-KR" altLang="en-US" sz="130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3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용접찌꺼기 등</a:t>
                      </a:r>
                    </a:p>
                  </a:txBody>
                  <a:tcPr marL="68149" marR="68149" marT="34075" marB="34075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6031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4741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A4006F-3628-0A9B-FDF4-DDE094C04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7768E0D8-2CE1-B97E-CE82-0BBA880E7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en-US" altLang="ko-KR" b="1" spc="-1" dirty="0">
                <a:solidFill>
                  <a:schemeClr val="tx2"/>
                </a:solidFill>
                <a:latin typeface="Arial Black"/>
                <a:ea typeface="맑은 고딕"/>
              </a:rPr>
              <a:t>4</a:t>
            </a:r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가지 핵심 원인</a:t>
            </a:r>
            <a:endParaRPr lang="en-US" sz="18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3F8270F-9D29-524D-02A1-1C7A54043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6" y="1399464"/>
            <a:ext cx="10600054" cy="501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933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7C332-1BD6-1F5F-6046-1A360624C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F825C3D5-9998-5662-FF13-8B2941C44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식품산업협회</a:t>
            </a:r>
            <a:r>
              <a:rPr lang="en-US" altLang="ko-KR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)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 </a:t>
            </a:r>
            <a:r>
              <a:rPr lang="en-US" altLang="ko-KR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2025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년 정책</a:t>
            </a:r>
            <a:endParaRPr lang="en-US" sz="18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EB04E046-8713-5B8B-3823-6BB4B2AED4EF}"/>
              </a:ext>
            </a:extLst>
          </p:cNvPr>
          <p:cNvGrpSpPr/>
          <p:nvPr/>
        </p:nvGrpSpPr>
        <p:grpSpPr>
          <a:xfrm>
            <a:off x="2435104" y="1369367"/>
            <a:ext cx="6521691" cy="5245746"/>
            <a:chOff x="1750772" y="1340792"/>
            <a:chExt cx="5496165" cy="4979589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E55261C2-AD24-B674-B27C-321D9DB79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50772" y="1340792"/>
              <a:ext cx="5496164" cy="2088208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4ABDF8C5-A47C-BC3B-0ACB-94AFC90C0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0772" y="3590540"/>
              <a:ext cx="5496164" cy="2568301"/>
            </a:xfrm>
            <a:prstGeom prst="rect">
              <a:avLst/>
            </a:prstGeom>
          </p:spPr>
        </p:pic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DB75B6BF-2B0E-BF51-D4E0-9BD38C142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13777" y="2701313"/>
              <a:ext cx="2225233" cy="632515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BC4197F-5618-CBD3-E095-B4ADC84FBA6E}"/>
                </a:ext>
              </a:extLst>
            </p:cNvPr>
            <p:cNvSpPr/>
            <p:nvPr/>
          </p:nvSpPr>
          <p:spPr>
            <a:xfrm>
              <a:off x="1750773" y="3590539"/>
              <a:ext cx="5496164" cy="272984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endParaRPr lang="ko-KR" altLang="en-US" b="0" cap="none" spc="0" dirty="0" err="1">
                <a:ln w="0">
                  <a:solidFill>
                    <a:srgbClr val="FF0000"/>
                  </a:solidFill>
                </a:ln>
                <a:noFill/>
                <a:effectLst/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0112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3ADA5-D957-9F7A-6B94-A8F9FE7DD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laims_clean_4.png">
            <a:extLst>
              <a:ext uri="{FF2B5EF4-FFF2-40B4-BE49-F238E27FC236}">
                <a16:creationId xmlns:a16="http://schemas.microsoft.com/office/drawing/2014/main" id="{B223BD36-3EEA-B839-D10E-7811C2CED2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89" t="-1" r="-1" b="15726"/>
          <a:stretch/>
        </p:blipFill>
        <p:spPr>
          <a:xfrm>
            <a:off x="395069" y="705517"/>
            <a:ext cx="10562491" cy="5446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574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AF0415-96F7-C2E4-B740-DDE874D11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aims_clean_6.png">
            <a:extLst>
              <a:ext uri="{FF2B5EF4-FFF2-40B4-BE49-F238E27FC236}">
                <a16:creationId xmlns:a16="http://schemas.microsoft.com/office/drawing/2014/main" id="{593B0D2E-8556-A70C-F785-22F4E4D7B4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1" b="8389"/>
          <a:stretch/>
        </p:blipFill>
        <p:spPr>
          <a:xfrm>
            <a:off x="277368" y="632460"/>
            <a:ext cx="10937275" cy="559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9013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C1200-90BD-DC51-370D-9F5BA0355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38EA8C4-BB13-75E7-5A6E-BCE74F20E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69" y="2049718"/>
            <a:ext cx="2451611" cy="2491802"/>
          </a:xfrm>
          <a:prstGeom prst="rect">
            <a:avLst/>
          </a:prstGeom>
        </p:spPr>
      </p:pic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C2944C2-CB76-B57B-A914-CA7798B54EDB}"/>
              </a:ext>
            </a:extLst>
          </p:cNvPr>
          <p:cNvCxnSpPr/>
          <p:nvPr/>
        </p:nvCxnSpPr>
        <p:spPr>
          <a:xfrm>
            <a:off x="3324040" y="960120"/>
            <a:ext cx="0" cy="493776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>
            <a:extLst>
              <a:ext uri="{FF2B5EF4-FFF2-40B4-BE49-F238E27FC236}">
                <a16:creationId xmlns:a16="http://schemas.microsoft.com/office/drawing/2014/main" id="{FF8D8F40-4281-4D2E-7479-CD7CCD61EA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733" y="1127760"/>
            <a:ext cx="4062050" cy="67056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9C2D89AC-B22A-4A4D-CDA5-E6B8C4BD4E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733" y="1798320"/>
            <a:ext cx="6763628" cy="409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052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71625-92CF-2AAF-06E6-48C3B23D2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661845C-D220-18D1-348E-B0C4287AF1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64" y="681787"/>
            <a:ext cx="10820655" cy="549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8500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006C15-20F4-5B5A-E99C-ACA86BFED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5EDF872-6244-4C3C-35FF-489246090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33" y="662800"/>
            <a:ext cx="10508869" cy="570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2174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3C8C6-42F5-9620-E975-8E3263179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AD236618-E28B-95DF-8AD6-F7CCF4365208}"/>
              </a:ext>
            </a:extLst>
          </p:cNvPr>
          <p:cNvSpPr txBox="1">
            <a:spLocks/>
          </p:cNvSpPr>
          <p:nvPr/>
        </p:nvSpPr>
        <p:spPr>
          <a:xfrm>
            <a:off x="479426" y="731388"/>
            <a:ext cx="11218862" cy="4431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b="1" spc="-1" dirty="0">
                <a:solidFill>
                  <a:schemeClr val="tx2"/>
                </a:solidFill>
                <a:latin typeface="Arial Black"/>
                <a:ea typeface="맑은 고딕"/>
              </a:rPr>
              <a:t>4</a:t>
            </a:r>
            <a:r>
              <a:rPr lang="ko-KR" altLang="en-US" b="1" spc="-1" dirty="0">
                <a:solidFill>
                  <a:schemeClr val="tx2"/>
                </a:solidFill>
                <a:latin typeface="Arial Black"/>
                <a:ea typeface="맑은 고딕"/>
              </a:rPr>
              <a:t>대 실행 과제</a:t>
            </a:r>
            <a:endParaRPr lang="en-US" sz="18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0B34583C-D5AA-CC72-446F-0224DE940869}"/>
              </a:ext>
            </a:extLst>
          </p:cNvPr>
          <p:cNvGraphicFramePr>
            <a:graphicFrameLocks noGrp="1"/>
          </p:cNvGraphicFramePr>
          <p:nvPr/>
        </p:nvGraphicFramePr>
        <p:xfrm>
          <a:off x="599624" y="1528763"/>
          <a:ext cx="10799896" cy="4811078"/>
        </p:xfrm>
        <a:graphic>
          <a:graphicData uri="http://schemas.openxmlformats.org/drawingml/2006/table">
            <a:tbl>
              <a:tblPr/>
              <a:tblGrid>
                <a:gridCol w="3210376">
                  <a:extLst>
                    <a:ext uri="{9D8B030D-6E8A-4147-A177-3AD203B41FA5}">
                      <a16:colId xmlns:a16="http://schemas.microsoft.com/office/drawing/2014/main" val="2244904855"/>
                    </a:ext>
                  </a:extLst>
                </a:gridCol>
                <a:gridCol w="7589520">
                  <a:extLst>
                    <a:ext uri="{9D8B030D-6E8A-4147-A177-3AD203B41FA5}">
                      <a16:colId xmlns:a16="http://schemas.microsoft.com/office/drawing/2014/main" val="3123796370"/>
                    </a:ext>
                  </a:extLst>
                </a:gridCol>
              </a:tblGrid>
              <a:tr h="55869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 개선 방향</a:t>
                      </a:r>
                      <a:endParaRPr lang="en-US" altLang="ko-KR" sz="2000" b="1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630323"/>
                  </a:ext>
                </a:extLst>
              </a:tr>
              <a:tr h="110794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부자재</a:t>
                      </a:r>
                      <a:r>
                        <a:rPr lang="en-US" altLang="ko-KR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원재료 관리 강화</a:t>
                      </a:r>
                      <a:endParaRPr lang="ko-KR" altLang="en-US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해포</a:t>
                      </a:r>
                      <a:r>
                        <a:rPr lang="en-US" altLang="ko-KR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절단 공정 표준화 및 절단면 관리 기준 수립 </a:t>
                      </a:r>
                      <a:endParaRPr lang="en-US" altLang="ko-KR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부자재 </a:t>
                      </a:r>
                      <a:r>
                        <a:rPr lang="ko-KR" altLang="en-US" sz="2000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입고검수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항목 세분화 및 기록 강화 </a:t>
                      </a:r>
                      <a:endParaRPr lang="en-US" altLang="ko-KR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원료 포장재</a:t>
                      </a:r>
                      <a:r>
                        <a:rPr lang="en-US" altLang="ko-KR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내포장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비닐 재질</a:t>
                      </a:r>
                      <a:r>
                        <a:rPr lang="en-US" altLang="ko-KR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2000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식별성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개선</a:t>
                      </a: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3591817"/>
                  </a:ext>
                </a:extLst>
              </a:tr>
              <a:tr h="104814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공정</a:t>
                      </a:r>
                      <a:r>
                        <a:rPr lang="en-US" altLang="ko-KR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설비</a:t>
                      </a:r>
                      <a:r>
                        <a:rPr lang="en-US" altLang="ko-KR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도구 관리 강화</a:t>
                      </a:r>
                      <a:endParaRPr lang="ko-KR" altLang="en-US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설비 유지보수 후 이물 점검 절차 수립 </a:t>
                      </a:r>
                      <a:endParaRPr lang="en-US" altLang="ko-KR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파손 위험 도구 점검 및 교체 기준화 </a:t>
                      </a:r>
                      <a:endParaRPr lang="en-US" altLang="ko-KR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솔</a:t>
                      </a:r>
                      <a:r>
                        <a:rPr lang="en-US" altLang="ko-KR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행주</a:t>
                      </a:r>
                      <a:r>
                        <a:rPr lang="en-US" altLang="ko-KR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면장갑 등 청소 도구 관리 기준 재정립</a:t>
                      </a: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33913"/>
                  </a:ext>
                </a:extLst>
              </a:tr>
              <a:tr h="104814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작업자 위생</a:t>
                      </a:r>
                      <a:r>
                        <a:rPr lang="en-US" altLang="ko-KR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복장 관리</a:t>
                      </a:r>
                      <a:endParaRPr lang="ko-KR" altLang="en-US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복장</a:t>
                      </a:r>
                      <a:r>
                        <a:rPr lang="en-US" altLang="ko-KR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보호구 착용 기준 구체화 </a:t>
                      </a:r>
                      <a:endParaRPr lang="en-US" altLang="ko-KR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 위생 준수 점검 및 교육 강화 </a:t>
                      </a:r>
                      <a:endParaRPr lang="en-US" altLang="ko-KR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위생용품 구성품 점검 및 불량품 폐기</a:t>
                      </a: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6520736"/>
                  </a:ext>
                </a:extLst>
              </a:tr>
              <a:tr h="104814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작업 환경</a:t>
                      </a:r>
                      <a:r>
                        <a:rPr lang="en-US" altLang="ko-KR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</a:p>
                    <a:p>
                      <a:pPr algn="ctr"/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방충</a:t>
                      </a:r>
                      <a:r>
                        <a:rPr lang="en-US" altLang="ko-KR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b="1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방서 시스템 개선</a:t>
                      </a:r>
                      <a:endParaRPr lang="ko-KR" altLang="en-US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작업장 밀폐성</a:t>
                      </a:r>
                      <a:r>
                        <a:rPr lang="en-US" altLang="ko-KR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출입 관리 강화 </a:t>
                      </a:r>
                      <a:endParaRPr lang="en-US" altLang="ko-KR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포충등</a:t>
                      </a:r>
                      <a:r>
                        <a:rPr lang="en-US" altLang="ko-KR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dirty="0" err="1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쥐먹이함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설치 및 모니터링 체계 구축 </a:t>
                      </a:r>
                      <a:endParaRPr lang="en-US" altLang="ko-KR" sz="2000" dirty="0">
                        <a:solidFill>
                          <a:schemeClr val="tx2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포장</a:t>
                      </a:r>
                      <a:r>
                        <a:rPr lang="en-US" altLang="ko-KR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2000" dirty="0">
                          <a:solidFill>
                            <a:schemeClr val="tx2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박스 성형 구역 구획 및 조도 개선</a:t>
                      </a:r>
                    </a:p>
                  </a:txBody>
                  <a:tcPr marL="32342" marR="32342" marT="16171" marB="1617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0144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48250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9FA66-1AC9-189A-8032-57CF82FA2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37774862-564D-8FF9-FDE0-A30528ED001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" r="93"/>
          <a:stretch>
            <a:fillRect/>
          </a:stretch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028C422-7AED-31AB-6357-6D720F304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1147764"/>
            <a:ext cx="4460875" cy="914096"/>
          </a:xfrm>
        </p:spPr>
        <p:txBody>
          <a:bodyPr/>
          <a:lstStyle/>
          <a:p>
            <a:r>
              <a:rPr lang="en-US" sz="6600">
                <a:solidFill>
                  <a:schemeClr val="bg1"/>
                </a:solidFill>
              </a:rPr>
              <a:t>Questions?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AF0A758-FA31-0834-A83A-D580EB1938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9775" y="6181725"/>
            <a:ext cx="932400" cy="4392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629875-0C79-9AED-0FB0-47F5DFEA5B78}"/>
              </a:ext>
            </a:extLst>
          </p:cNvPr>
          <p:cNvSpPr txBox="1"/>
          <p:nvPr/>
        </p:nvSpPr>
        <p:spPr>
          <a:xfrm>
            <a:off x="428400" y="6451200"/>
            <a:ext cx="295200" cy="1548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9600">
              <a:spcBef>
                <a:spcPts val="15"/>
              </a:spcBef>
            </a:pPr>
            <a:fld id="{1AB3584D-300F-534C-879B-BAEFFFE7E9B6}" type="slidenum">
              <a:rPr lang="en-US" sz="1000" b="1" smtClean="0">
                <a:solidFill>
                  <a:schemeClr val="accent3"/>
                </a:solidFill>
              </a:rPr>
              <a:pPr marL="39600">
                <a:spcBef>
                  <a:spcPts val="15"/>
                </a:spcBef>
              </a:pPr>
              <a:t>56</a:t>
            </a:fld>
            <a:endParaRPr lang="en-US" sz="1000" b="1">
              <a:solidFill>
                <a:schemeClr val="accent3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4D940A-B6DB-498C-4FD3-43833EE4350D}"/>
              </a:ext>
            </a:extLst>
          </p:cNvPr>
          <p:cNvSpPr txBox="1"/>
          <p:nvPr/>
        </p:nvSpPr>
        <p:spPr>
          <a:xfrm>
            <a:off x="1099571" y="6468897"/>
            <a:ext cx="4163378" cy="1384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900">
                <a:solidFill>
                  <a:schemeClr val="bg1"/>
                </a:solidFill>
                <a:effectLst/>
              </a:rPr>
              <a:t>© SGS Société Générale de Surveillance SA. (insert year)</a:t>
            </a:r>
          </a:p>
        </p:txBody>
      </p:sp>
    </p:spTree>
    <p:extLst>
      <p:ext uri="{BB962C8B-B14F-4D97-AF65-F5344CB8AC3E}">
        <p14:creationId xmlns:p14="http://schemas.microsoft.com/office/powerpoint/2010/main" val="40712078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7E4D7-77EA-058B-1BA9-F3DC80BDD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C5135-47B4-F89C-DECA-8F05A31ABCF4}"/>
              </a:ext>
            </a:extLst>
          </p:cNvPr>
          <p:cNvSpPr txBox="1">
            <a:spLocks/>
          </p:cNvSpPr>
          <p:nvPr/>
        </p:nvSpPr>
        <p:spPr>
          <a:xfrm>
            <a:off x="4263001" y="2115504"/>
            <a:ext cx="3707520" cy="8572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152624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14A6A-A144-FAB8-A26C-48FB3238E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FD1FEA2B-94A7-031D-E94D-F85704F83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 err="1">
                <a:solidFill>
                  <a:schemeClr val="tx2"/>
                </a:solidFill>
                <a:latin typeface="Arial Black"/>
                <a:ea typeface="맑은 고딕"/>
              </a:rPr>
              <a:t>식약처</a:t>
            </a:r>
            <a:r>
              <a:rPr lang="en-US" altLang="ko-KR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) 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이물 혼입방지 가이드라인</a:t>
            </a:r>
            <a:r>
              <a:rPr lang="en-US" altLang="ko-KR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(10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종</a:t>
            </a:r>
            <a:r>
              <a:rPr lang="en-US" altLang="ko-KR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)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 배포</a:t>
            </a:r>
            <a:endParaRPr lang="en-US" sz="1800" b="1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66AA3A8-265B-C10D-D0C6-774C3F5D7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92" y="1436114"/>
            <a:ext cx="3467377" cy="507373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2D72A1-FA86-8EB9-81C0-3117190273D6}"/>
              </a:ext>
            </a:extLst>
          </p:cNvPr>
          <p:cNvSpPr txBox="1">
            <a:spLocks/>
          </p:cNvSpPr>
          <p:nvPr/>
        </p:nvSpPr>
        <p:spPr>
          <a:xfrm>
            <a:off x="7585512" y="1560426"/>
            <a:ext cx="4804607" cy="4497225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latinLnBrk="1" hangingPunct="1">
              <a:spcBef>
                <a:spcPct val="5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latinLnBrk="1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5621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</a:defRPr>
            </a:lvl4pPr>
            <a:lvl5pPr marL="1981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</a:defRPr>
            </a:lvl5pPr>
            <a:lvl6pPr marL="2438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FFA366"/>
              </a:buClr>
            </a:pPr>
            <a:r>
              <a:rPr lang="ko-KR" altLang="en-US" sz="2100" b="1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이물 종류별 </a:t>
            </a:r>
            <a:r>
              <a:rPr lang="en-US" altLang="ko-KR" sz="2100" b="1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5</a:t>
            </a:r>
            <a:r>
              <a:rPr lang="ko-KR" altLang="en-US" sz="2100" b="1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종</a:t>
            </a:r>
            <a:br>
              <a:rPr lang="en-US" altLang="ko-KR" sz="2100" b="1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곤충류</a:t>
            </a:r>
            <a:b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곰팡이</a:t>
            </a:r>
            <a:b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</a:t>
            </a:r>
            <a:r>
              <a:rPr lang="ko-KR" altLang="en-US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금속류</a:t>
            </a:r>
            <a:b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머리카락</a:t>
            </a:r>
            <a:b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플라스틱</a:t>
            </a:r>
            <a:endParaRPr lang="en-US" altLang="ko-KR" sz="2100" kern="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>
              <a:buClr>
                <a:srgbClr val="FFA366"/>
              </a:buClr>
            </a:pPr>
            <a:r>
              <a:rPr lang="ko-KR" altLang="en-US" sz="2100" b="1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식품 유형별 </a:t>
            </a:r>
            <a:r>
              <a:rPr lang="en-US" altLang="ko-KR" sz="2100" b="1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5</a:t>
            </a:r>
            <a:r>
              <a:rPr lang="ko-KR" altLang="en-US" sz="2100" b="1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종</a:t>
            </a:r>
            <a:b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kern="0" dirty="0" err="1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마라탕</a:t>
            </a: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*</a:t>
            </a:r>
            <a:b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치킨</a:t>
            </a:r>
            <a:b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제과점</a:t>
            </a:r>
            <a:b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즉석조리식품</a:t>
            </a:r>
            <a:b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- </a:t>
            </a:r>
            <a:r>
              <a:rPr lang="ko-KR" altLang="en-US" sz="2100" kern="0" dirty="0" err="1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영유아용</a:t>
            </a:r>
            <a:r>
              <a:rPr lang="ko-KR" altLang="en-US" sz="21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이유식</a:t>
            </a:r>
            <a:endParaRPr lang="en-US" altLang="ko-KR" sz="1600" kern="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ko-KR" sz="16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* </a:t>
            </a:r>
            <a:r>
              <a:rPr lang="ko-KR" altLang="en-US" sz="1600" kern="0" dirty="0" err="1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마라탕</a:t>
            </a:r>
            <a:r>
              <a:rPr lang="ko-KR" altLang="en-US" sz="16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en-US" altLang="ko-KR" sz="16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600</a:t>
            </a:r>
            <a:r>
              <a:rPr lang="ko-KR" altLang="en-US" sz="16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개 매장 중 식품위생법 위반 </a:t>
            </a:r>
            <a:r>
              <a:rPr lang="en-US" altLang="ko-KR" sz="16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119</a:t>
            </a:r>
            <a:r>
              <a:rPr lang="ko-KR" altLang="en-US" sz="1600" kern="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건</a:t>
            </a:r>
            <a:endParaRPr lang="en-US" altLang="ko-KR" sz="1600" kern="0" dirty="0"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9582822-1621-E9D3-7DDA-1964CF194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720" y="1436114"/>
            <a:ext cx="3575242" cy="2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E6623C3C-19C1-1F89-7FD4-DCE269BEE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721" y="4072992"/>
            <a:ext cx="3595792" cy="243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640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D6D83-E3F9-F236-C570-6BCD48A89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115BC614-1259-9B48-F13B-B8648B251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국내</a:t>
            </a:r>
            <a:r>
              <a:rPr lang="en-US" altLang="ko-KR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) 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이물 발생 현황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AFA7567-09DC-9CCA-EE4F-88A877875DD4}"/>
              </a:ext>
            </a:extLst>
          </p:cNvPr>
          <p:cNvSpPr txBox="1">
            <a:spLocks/>
          </p:cNvSpPr>
          <p:nvPr/>
        </p:nvSpPr>
        <p:spPr>
          <a:xfrm>
            <a:off x="479426" y="1459044"/>
            <a:ext cx="8742343" cy="11351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연도별 현황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가공식품 내 이물 혼입 신고 건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매년 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100" b="1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천건↑접수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(‘19~)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소비자 신고 건수 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= 2 *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영업자 보고 건수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31C2F5D-BB7B-F793-B3B3-931FE25EAE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406695"/>
              </p:ext>
            </p:extLst>
          </p:nvPr>
        </p:nvGraphicFramePr>
        <p:xfrm>
          <a:off x="656940" y="2603038"/>
          <a:ext cx="10270140" cy="3355800"/>
        </p:xfrm>
        <a:graphic>
          <a:graphicData uri="http://schemas.openxmlformats.org/drawingml/2006/table">
            <a:tbl>
              <a:tblPr/>
              <a:tblGrid>
                <a:gridCol w="2567535">
                  <a:extLst>
                    <a:ext uri="{9D8B030D-6E8A-4147-A177-3AD203B41FA5}">
                      <a16:colId xmlns:a16="http://schemas.microsoft.com/office/drawing/2014/main" val="191341574"/>
                    </a:ext>
                  </a:extLst>
                </a:gridCol>
                <a:gridCol w="2567535">
                  <a:extLst>
                    <a:ext uri="{9D8B030D-6E8A-4147-A177-3AD203B41FA5}">
                      <a16:colId xmlns:a16="http://schemas.microsoft.com/office/drawing/2014/main" val="2845947581"/>
                    </a:ext>
                  </a:extLst>
                </a:gridCol>
                <a:gridCol w="2567535">
                  <a:extLst>
                    <a:ext uri="{9D8B030D-6E8A-4147-A177-3AD203B41FA5}">
                      <a16:colId xmlns:a16="http://schemas.microsoft.com/office/drawing/2014/main" val="3558212929"/>
                    </a:ext>
                  </a:extLst>
                </a:gridCol>
                <a:gridCol w="2567535">
                  <a:extLst>
                    <a:ext uri="{9D8B030D-6E8A-4147-A177-3AD203B41FA5}">
                      <a16:colId xmlns:a16="http://schemas.microsoft.com/office/drawing/2014/main" val="989145718"/>
                    </a:ext>
                  </a:extLst>
                </a:gridCol>
              </a:tblGrid>
              <a:tr h="55930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 </a:t>
                      </a:r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건수</a:t>
                      </a:r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영업자 보고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소비자 신고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430539"/>
                  </a:ext>
                </a:extLst>
              </a:tr>
              <a:tr h="5593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3,898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1,220 (31.3%)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2,678 (68.7%)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331497"/>
                  </a:ext>
                </a:extLst>
              </a:tr>
              <a:tr h="5593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4,044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958 (23.7%)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3,086 (76.3%)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858339"/>
                  </a:ext>
                </a:extLst>
              </a:tr>
              <a:tr h="5593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4,121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945 (22.9%)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3,176 (77.1%)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3569512"/>
                  </a:ext>
                </a:extLst>
              </a:tr>
              <a:tr h="5593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2022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4,302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926 (21.5%)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3,376 (78.5%)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9793974"/>
                  </a:ext>
                </a:extLst>
              </a:tr>
              <a:tr h="55930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2023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4,143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926 (22.4%)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3,217 (77.6%)</a:t>
                      </a:r>
                    </a:p>
                  </a:txBody>
                  <a:tcPr marL="79507" marR="79507" marT="39754" marB="39754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84707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7860AAD-A501-77F4-7333-50908ADBFEC6}"/>
              </a:ext>
            </a:extLst>
          </p:cNvPr>
          <p:cNvSpPr txBox="1"/>
          <p:nvPr/>
        </p:nvSpPr>
        <p:spPr>
          <a:xfrm>
            <a:off x="4757104" y="6248532"/>
            <a:ext cx="7162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[2023.12.31.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기준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단위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(%),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출처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2024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식품의약품안전백서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600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88529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B279F-84D3-7321-2F46-C30E194CB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2395D9CE-0950-6688-C1B8-26403DCB3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국내</a:t>
            </a:r>
            <a:r>
              <a:rPr lang="en-US" altLang="ko-KR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) 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이물 발생 현황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611435A-A2EE-3CE3-CDAB-16AB59FEA5C6}"/>
              </a:ext>
            </a:extLst>
          </p:cNvPr>
          <p:cNvSpPr txBox="1">
            <a:spLocks/>
          </p:cNvSpPr>
          <p:nvPr/>
        </p:nvSpPr>
        <p:spPr>
          <a:xfrm>
            <a:off x="479426" y="1417054"/>
            <a:ext cx="10462894" cy="11351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이물유형별 현황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곤충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(21.9%) &gt;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곰팡이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(16.2%) &gt;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플라스틱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(9.4%) &gt;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금속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(8.8%)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6272E989-BBA4-FF34-2E26-12A1FEDD6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35601"/>
              </p:ext>
            </p:extLst>
          </p:nvPr>
        </p:nvGraphicFramePr>
        <p:xfrm>
          <a:off x="701040" y="2270078"/>
          <a:ext cx="11218864" cy="3856534"/>
        </p:xfrm>
        <a:graphic>
          <a:graphicData uri="http://schemas.openxmlformats.org/drawingml/2006/table">
            <a:tbl>
              <a:tblPr/>
              <a:tblGrid>
                <a:gridCol w="1402358">
                  <a:extLst>
                    <a:ext uri="{9D8B030D-6E8A-4147-A177-3AD203B41FA5}">
                      <a16:colId xmlns:a16="http://schemas.microsoft.com/office/drawing/2014/main" val="1844095898"/>
                    </a:ext>
                  </a:extLst>
                </a:gridCol>
                <a:gridCol w="1402358">
                  <a:extLst>
                    <a:ext uri="{9D8B030D-6E8A-4147-A177-3AD203B41FA5}">
                      <a16:colId xmlns:a16="http://schemas.microsoft.com/office/drawing/2014/main" val="2328191478"/>
                    </a:ext>
                  </a:extLst>
                </a:gridCol>
                <a:gridCol w="1402358">
                  <a:extLst>
                    <a:ext uri="{9D8B030D-6E8A-4147-A177-3AD203B41FA5}">
                      <a16:colId xmlns:a16="http://schemas.microsoft.com/office/drawing/2014/main" val="168492144"/>
                    </a:ext>
                  </a:extLst>
                </a:gridCol>
                <a:gridCol w="1402358">
                  <a:extLst>
                    <a:ext uri="{9D8B030D-6E8A-4147-A177-3AD203B41FA5}">
                      <a16:colId xmlns:a16="http://schemas.microsoft.com/office/drawing/2014/main" val="1159761380"/>
                    </a:ext>
                  </a:extLst>
                </a:gridCol>
                <a:gridCol w="1402358">
                  <a:extLst>
                    <a:ext uri="{9D8B030D-6E8A-4147-A177-3AD203B41FA5}">
                      <a16:colId xmlns:a16="http://schemas.microsoft.com/office/drawing/2014/main" val="2530444057"/>
                    </a:ext>
                  </a:extLst>
                </a:gridCol>
                <a:gridCol w="1402358">
                  <a:extLst>
                    <a:ext uri="{9D8B030D-6E8A-4147-A177-3AD203B41FA5}">
                      <a16:colId xmlns:a16="http://schemas.microsoft.com/office/drawing/2014/main" val="1803451183"/>
                    </a:ext>
                  </a:extLst>
                </a:gridCol>
                <a:gridCol w="1402358">
                  <a:extLst>
                    <a:ext uri="{9D8B030D-6E8A-4147-A177-3AD203B41FA5}">
                      <a16:colId xmlns:a16="http://schemas.microsoft.com/office/drawing/2014/main" val="3719985697"/>
                    </a:ext>
                  </a:extLst>
                </a:gridCol>
                <a:gridCol w="1402358">
                  <a:extLst>
                    <a:ext uri="{9D8B030D-6E8A-4147-A177-3AD203B41FA5}">
                      <a16:colId xmlns:a16="http://schemas.microsoft.com/office/drawing/2014/main" val="4004794131"/>
                    </a:ext>
                  </a:extLst>
                </a:gridCol>
              </a:tblGrid>
              <a:tr h="21540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곤충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곰팡이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금속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플라스틱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유리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8846957"/>
                  </a:ext>
                </a:extLst>
              </a:tr>
              <a:tr h="4025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3,898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990 (25.4%)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524 (13.4%)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387 (9.9%)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326 (8.4%)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47 (1.2%)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1,624 (41.7%)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9746345"/>
                  </a:ext>
                </a:extLst>
              </a:tr>
              <a:tr h="4025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4,044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894 (22.1%)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767 (19.0%)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366 (9.1%)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361 (8.9%)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60 (1.5%)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1,596 (39.5%)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1249676"/>
                  </a:ext>
                </a:extLst>
              </a:tr>
              <a:tr h="4025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4,121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885 (21.5%)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654 (15.9%)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313 (7.6%)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372 (9.0%)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54 (1.3%)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1,843 (44.7%)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5680032"/>
                  </a:ext>
                </a:extLst>
              </a:tr>
              <a:tr h="4025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2022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4,302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878 (20.4%)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737 (17.1%)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369 (8.6%)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416 (9.7%)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 (0.9%)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1,862 (43.3%)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0195212"/>
                  </a:ext>
                </a:extLst>
              </a:tr>
              <a:tr h="4025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2023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4,143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842 (20.3%)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634 (15.3%)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368 (8.9%)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444 (10.7%)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53 (1.3%)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1,801 (43.5%)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4560993"/>
                  </a:ext>
                </a:extLst>
              </a:tr>
              <a:tr h="40251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20,508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4,489 (21.9%)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3,316 (16.2%)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1,803 </a:t>
                      </a:r>
                    </a:p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(8.8%)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1,919 </a:t>
                      </a:r>
                    </a:p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(9.4%)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254 </a:t>
                      </a:r>
                    </a:p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(1.2%)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6,866 (33.5%)</a:t>
                      </a:r>
                    </a:p>
                  </a:txBody>
                  <a:tcPr marL="41482" marR="41482" marT="20741" marB="2074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388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2AA0AC2-E8A0-AF9C-59E7-AB75F80E57D4}"/>
              </a:ext>
            </a:extLst>
          </p:cNvPr>
          <p:cNvSpPr txBox="1"/>
          <p:nvPr/>
        </p:nvSpPr>
        <p:spPr>
          <a:xfrm>
            <a:off x="4757104" y="6248532"/>
            <a:ext cx="7162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[2023.12.31.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기준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단위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(%), 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출처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2024</a:t>
            </a:r>
            <a:r>
              <a:rPr lang="ko-KR" altLang="en-US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식품의약품안전백서</a:t>
            </a:r>
            <a:r>
              <a:rPr lang="en-US" altLang="ko-KR" sz="1600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1600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3682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0C9FD-D5A4-8773-FFB3-1BF7831BD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039D0ECD-8F20-DDA4-82B2-BB0CFA6D1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731388"/>
            <a:ext cx="11218862" cy="443198"/>
          </a:xfrm>
        </p:spPr>
        <p:txBody>
          <a:bodyPr/>
          <a:lstStyle/>
          <a:p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글로벌</a:t>
            </a:r>
            <a:r>
              <a:rPr lang="en-US" altLang="ko-KR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) </a:t>
            </a:r>
            <a:r>
              <a:rPr lang="ko-KR" altLang="en-US" sz="3200" b="1" spc="-1" dirty="0">
                <a:solidFill>
                  <a:schemeClr val="tx2"/>
                </a:solidFill>
                <a:latin typeface="Arial Black"/>
                <a:ea typeface="맑은 고딕"/>
              </a:rPr>
              <a:t>이물질 오염에 따른 영향</a:t>
            </a:r>
            <a:endParaRPr lang="en-US" sz="18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F9C1EF2-80A0-3271-6114-128A046BF613}"/>
              </a:ext>
            </a:extLst>
          </p:cNvPr>
          <p:cNvSpPr txBox="1">
            <a:spLocks/>
          </p:cNvSpPr>
          <p:nvPr/>
        </p:nvSpPr>
        <p:spPr>
          <a:xfrm>
            <a:off x="479426" y="1432870"/>
            <a:ext cx="11218862" cy="48163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A515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금속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유리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플라스틱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돌 등 이물질 오염 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건강 위험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리콜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브랜드 평판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전 세계 인구 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매년 약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6</a:t>
            </a:r>
            <a:r>
              <a:rPr lang="ko-KR" altLang="en-US" sz="2100" b="1" dirty="0" err="1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억명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(10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명 중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명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 </a:t>
            </a:r>
            <a:br>
              <a:rPr lang="en-US" altLang="ko-KR" sz="2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오염된 음식 섭취 후 질병 걸리고 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매년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42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만명 사망</a:t>
            </a:r>
            <a:endParaRPr lang="en-US" altLang="ko-KR" sz="210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저소득 및 중간소득 국가 內 안전 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Risk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식품의한 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‘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생산성 및 의료비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’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매년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1,100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억 달러 손실</a:t>
            </a:r>
            <a:endParaRPr lang="en-US" altLang="ko-KR" sz="210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5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세 미만 어린이는 식품 매개 질병 부담의 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40%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짊어짐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b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매년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125,000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명 사망</a:t>
            </a:r>
            <a:endParaRPr lang="en-US" altLang="ko-KR" sz="210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미국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리콜 평균 직접 비용 약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1,000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만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$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&amp; 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대규모 리콜 최대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1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억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$</a:t>
            </a:r>
            <a:br>
              <a:rPr lang="en-US" altLang="ko-KR" sz="2100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*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간접비용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: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보험료 인상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, 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브랜드 평판에 대한 장기적 손상 포함</a:t>
            </a:r>
            <a:endParaRPr lang="en-US" altLang="ko-KR" sz="2100" dirty="0">
              <a:solidFill>
                <a:schemeClr val="tx2"/>
              </a:solidFill>
              <a:latin typeface="맑은 고딕" panose="020B0503020000020004" pitchFamily="50" charset="-127"/>
              <a:ea typeface="맑은 고딕" panose="020B0503020000020004" pitchFamily="50" charset="-127"/>
              <a:sym typeface="Wingdings" panose="05000000000000000000" pitchFamily="2" charset="2"/>
            </a:endParaRPr>
          </a:p>
          <a:p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미국 </a:t>
            </a:r>
            <a:r>
              <a:rPr lang="en-US" altLang="ko-KR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FDA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2025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년 예산 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72</a:t>
            </a:r>
            <a:r>
              <a:rPr lang="ko-KR" altLang="en-US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억</a:t>
            </a:r>
            <a:r>
              <a:rPr lang="en-US" altLang="ko-KR" sz="21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$ </a:t>
            </a:r>
            <a:r>
              <a:rPr lang="ko-KR" altLang="en-US" sz="2100" b="1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식품안전 개선 </a:t>
            </a:r>
            <a:b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</a:b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z="2100" dirty="0" err="1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이물검출기술</a:t>
            </a:r>
            <a:r>
              <a:rPr lang="ko-KR" altLang="en-US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개발 집중</a:t>
            </a:r>
            <a:r>
              <a:rPr lang="en-US" altLang="ko-KR" sz="2100" dirty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CEB0CC-C498-4F72-4F82-D49CC8315FAF}"/>
              </a:ext>
            </a:extLst>
          </p:cNvPr>
          <p:cNvSpPr txBox="1"/>
          <p:nvPr/>
        </p:nvSpPr>
        <p:spPr>
          <a:xfrm>
            <a:off x="538817" y="6507480"/>
            <a:ext cx="678509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※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출처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) WHO – Food safety, Key facts / FDA News Release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  <a:sym typeface="Wingdings" panose="05000000000000000000" pitchFamily="2" charset="2"/>
              </a:rPr>
              <a:t> 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17082738"/>
      </p:ext>
    </p:extLst>
  </p:cSld>
  <p:clrMapOvr>
    <a:masterClrMapping/>
  </p:clrMapOvr>
</p:sld>
</file>

<file path=ppt/theme/theme1.xml><?xml version="1.0" encoding="utf-8"?>
<a:theme xmlns:a="http://schemas.openxmlformats.org/drawingml/2006/main" name="HN General SGSTheme_2021">
  <a:themeElements>
    <a:clrScheme name="SGS NEW COLORS 2021">
      <a:dk1>
        <a:srgbClr val="3C515B"/>
      </a:dk1>
      <a:lt1>
        <a:srgbClr val="FFFFFF"/>
      </a:lt1>
      <a:dk2>
        <a:srgbClr val="333333"/>
      </a:dk2>
      <a:lt2>
        <a:srgbClr val="F6F9FC"/>
      </a:lt2>
      <a:accent1>
        <a:srgbClr val="FAA61A"/>
      </a:accent1>
      <a:accent2>
        <a:srgbClr val="900C3F"/>
      </a:accent2>
      <a:accent3>
        <a:srgbClr val="FF6600"/>
      </a:accent3>
      <a:accent4>
        <a:srgbClr val="F5262E"/>
      </a:accent4>
      <a:accent5>
        <a:srgbClr val="57C785"/>
      </a:accent5>
      <a:accent6>
        <a:srgbClr val="49738B"/>
      </a:accent6>
      <a:hlink>
        <a:srgbClr val="FF6600"/>
      </a:hlink>
      <a:folHlink>
        <a:srgbClr val="33333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GSTheme_2021" id="{FF11D188-4220-49AB-BCC6-625B547420A9}" vid="{45420CED-C6A7-471A-A807-D2D24E983F76}"/>
    </a:ext>
  </a:extLst>
</a:theme>
</file>

<file path=ppt/theme/theme2.xml><?xml version="1.0" encoding="utf-8"?>
<a:theme xmlns:a="http://schemas.openxmlformats.org/drawingml/2006/main" name="Health Science">
  <a:themeElements>
    <a:clrScheme name="SGS NEW COLORS 2021">
      <a:dk1>
        <a:srgbClr val="3C515B"/>
      </a:dk1>
      <a:lt1>
        <a:srgbClr val="FFFFFF"/>
      </a:lt1>
      <a:dk2>
        <a:srgbClr val="333333"/>
      </a:dk2>
      <a:lt2>
        <a:srgbClr val="F6F9FC"/>
      </a:lt2>
      <a:accent1>
        <a:srgbClr val="FAA61A"/>
      </a:accent1>
      <a:accent2>
        <a:srgbClr val="900C3F"/>
      </a:accent2>
      <a:accent3>
        <a:srgbClr val="FF6600"/>
      </a:accent3>
      <a:accent4>
        <a:srgbClr val="F5262E"/>
      </a:accent4>
      <a:accent5>
        <a:srgbClr val="57C785"/>
      </a:accent5>
      <a:accent6>
        <a:srgbClr val="49738B"/>
      </a:accent6>
      <a:hlink>
        <a:srgbClr val="FF6600"/>
      </a:hlink>
      <a:folHlink>
        <a:srgbClr val="33333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GSTheme_2021" id="{FF11D188-4220-49AB-BCC6-625B547420A9}" vid="{45420CED-C6A7-471A-A807-D2D24E983F76}"/>
    </a:ext>
  </a:extLst>
</a:theme>
</file>

<file path=ppt/theme/theme3.xml><?xml version="1.0" encoding="utf-8"?>
<a:theme xmlns:a="http://schemas.openxmlformats.org/drawingml/2006/main" name="Crop Science">
  <a:themeElements>
    <a:clrScheme name="SGS NEW COLORS 2021">
      <a:dk1>
        <a:srgbClr val="3C515B"/>
      </a:dk1>
      <a:lt1>
        <a:srgbClr val="FFFFFF"/>
      </a:lt1>
      <a:dk2>
        <a:srgbClr val="333333"/>
      </a:dk2>
      <a:lt2>
        <a:srgbClr val="F6F9FC"/>
      </a:lt2>
      <a:accent1>
        <a:srgbClr val="FAA61A"/>
      </a:accent1>
      <a:accent2>
        <a:srgbClr val="900C3F"/>
      </a:accent2>
      <a:accent3>
        <a:srgbClr val="FF6600"/>
      </a:accent3>
      <a:accent4>
        <a:srgbClr val="F5262E"/>
      </a:accent4>
      <a:accent5>
        <a:srgbClr val="57C785"/>
      </a:accent5>
      <a:accent6>
        <a:srgbClr val="49738B"/>
      </a:accent6>
      <a:hlink>
        <a:srgbClr val="FF6600"/>
      </a:hlink>
      <a:folHlink>
        <a:srgbClr val="33333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GSTheme_2021" id="{FF11D188-4220-49AB-BCC6-625B547420A9}" vid="{45420CED-C6A7-471A-A807-D2D24E983F76}"/>
    </a:ext>
  </a:extLst>
</a:theme>
</file>

<file path=ppt/theme/theme4.xml><?xml version="1.0" encoding="utf-8"?>
<a:theme xmlns:a="http://schemas.openxmlformats.org/drawingml/2006/main" name="Cosmetics &amp; Hygiene">
  <a:themeElements>
    <a:clrScheme name="SGS NEW COLORS 2021">
      <a:dk1>
        <a:srgbClr val="3C515B"/>
      </a:dk1>
      <a:lt1>
        <a:srgbClr val="FFFFFF"/>
      </a:lt1>
      <a:dk2>
        <a:srgbClr val="333333"/>
      </a:dk2>
      <a:lt2>
        <a:srgbClr val="F6F9FC"/>
      </a:lt2>
      <a:accent1>
        <a:srgbClr val="FAA61A"/>
      </a:accent1>
      <a:accent2>
        <a:srgbClr val="900C3F"/>
      </a:accent2>
      <a:accent3>
        <a:srgbClr val="FF6600"/>
      </a:accent3>
      <a:accent4>
        <a:srgbClr val="F5262E"/>
      </a:accent4>
      <a:accent5>
        <a:srgbClr val="57C785"/>
      </a:accent5>
      <a:accent6>
        <a:srgbClr val="49738B"/>
      </a:accent6>
      <a:hlink>
        <a:srgbClr val="FF6600"/>
      </a:hlink>
      <a:folHlink>
        <a:srgbClr val="33333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GSTheme_2021" id="{FF11D188-4220-49AB-BCC6-625B547420A9}" vid="{45420CED-C6A7-471A-A807-D2D24E983F76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dfd5b4d-61ae-4732-a5da-d73f58b5982b">
      <UserInfo>
        <DisplayName>Rufenacht, Daniel (Geneva)</DisplayName>
        <AccountId>3921</AccountId>
        <AccountType/>
      </UserInfo>
      <UserInfo>
        <DisplayName>Dawcewicz, Anna (Weston-super-Mare)</DisplayName>
        <AccountId>46975</AccountId>
        <AccountType/>
      </UserInfo>
    </SharedWithUsers>
    <TaxCatchAll xmlns="bdfd5b4d-61ae-4732-a5da-d73f58b5982b" xsi:nil="true"/>
    <lcf76f155ced4ddcb4097134ff3c332f xmlns="7407f215-9324-4ccd-a9c2-8b0ec6fd724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7C8700E16F2D448A7C152E1FF8A830" ma:contentTypeVersion="19" ma:contentTypeDescription="Create a new document." ma:contentTypeScope="" ma:versionID="d970e2dbf61dbda8e26790750129d702">
  <xsd:schema xmlns:xsd="http://www.w3.org/2001/XMLSchema" xmlns:xs="http://www.w3.org/2001/XMLSchema" xmlns:p="http://schemas.microsoft.com/office/2006/metadata/properties" xmlns:ns2="7407f215-9324-4ccd-a9c2-8b0ec6fd7241" xmlns:ns3="bdfd5b4d-61ae-4732-a5da-d73f58b5982b" targetNamespace="http://schemas.microsoft.com/office/2006/metadata/properties" ma:root="true" ma:fieldsID="35a18636f93e5837e22eef94b492ce40" ns2:_="" ns3:_="">
    <xsd:import namespace="7407f215-9324-4ccd-a9c2-8b0ec6fd7241"/>
    <xsd:import namespace="bdfd5b4d-61ae-4732-a5da-d73f58b598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07f215-9324-4ccd-a9c2-8b0ec6fd72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da219a01-8d24-4c9e-a527-0b9dc355222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fd5b4d-61ae-4732-a5da-d73f58b5982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24fb0b05-b0ef-4737-bb89-054211e3b0e0}" ma:internalName="TaxCatchAll" ma:showField="CatchAllData" ma:web="bdfd5b4d-61ae-4732-a5da-d73f58b598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A850CF-50AE-4AEE-B55A-E655DF170777}">
  <ds:schemaRefs>
    <ds:schemaRef ds:uri="1d941e1b-ab6d-4e31-9384-c05d10995583"/>
    <ds:schemaRef ds:uri="http://purl.org/dc/terms/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41308e6d-43e6-42cd-affb-12837a86dca5"/>
    <ds:schemaRef ds:uri="bdfd5b4d-61ae-4732-a5da-d73f58b5982b"/>
    <ds:schemaRef ds:uri="7407f215-9324-4ccd-a9c2-8b0ec6fd7241"/>
  </ds:schemaRefs>
</ds:datastoreItem>
</file>

<file path=customXml/itemProps2.xml><?xml version="1.0" encoding="utf-8"?>
<ds:datastoreItem xmlns:ds="http://schemas.openxmlformats.org/officeDocument/2006/customXml" ds:itemID="{E4ACC9E2-E67B-4024-B0BC-1B21700593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77CC37-D108-47EF-B396-E7461FC9AA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07f215-9324-4ccd-a9c2-8b0ec6fd7241"/>
    <ds:schemaRef ds:uri="bdfd5b4d-61ae-4732-a5da-d73f58b598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SGSTheme_2021</Template>
  <TotalTime>8190</TotalTime>
  <Words>3639</Words>
  <Application>Microsoft Office PowerPoint</Application>
  <PresentationFormat>와이드스크린</PresentationFormat>
  <Paragraphs>557</Paragraphs>
  <Slides>57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57</vt:i4>
      </vt:variant>
    </vt:vector>
  </HeadingPairs>
  <TitlesOfParts>
    <vt:vector size="68" baseType="lpstr">
      <vt:lpstr>맑은 고딕</vt:lpstr>
      <vt:lpstr>Arial</vt:lpstr>
      <vt:lpstr>Arial Black</vt:lpstr>
      <vt:lpstr>Calibri</vt:lpstr>
      <vt:lpstr>Courier New</vt:lpstr>
      <vt:lpstr>OpenSymbol</vt:lpstr>
      <vt:lpstr>Wingdings</vt:lpstr>
      <vt:lpstr>HN General SGSTheme_2021</vt:lpstr>
      <vt:lpstr>Health Science</vt:lpstr>
      <vt:lpstr>Crop Science</vt:lpstr>
      <vt:lpstr>Cosmetics &amp; Hygiene</vt:lpstr>
      <vt:lpstr>PowerPoint 프레젠테이션</vt:lpstr>
      <vt:lpstr>PowerPoint 프레젠테이션</vt:lpstr>
      <vt:lpstr>강사 소개</vt:lpstr>
      <vt:lpstr>PowerPoint 프레젠테이션</vt:lpstr>
      <vt:lpstr>식품산업협회) 2025년 정책</vt:lpstr>
      <vt:lpstr>식약처) 이물 혼입방지 가이드라인(10종) 배포</vt:lpstr>
      <vt:lpstr>국내) 이물 발생 현황</vt:lpstr>
      <vt:lpstr>국내) 이물 발생 현황</vt:lpstr>
      <vt:lpstr>글로벌) 이물질 오염에 따른 영향</vt:lpstr>
      <vt:lpstr>국내외 위해성 이물 관리규격 비교</vt:lpstr>
      <vt:lpstr>PowerPoint 프레젠테이션</vt:lpstr>
      <vt:lpstr>해충 이물</vt:lpstr>
      <vt:lpstr>해충 이물</vt:lpstr>
      <vt:lpstr>해충 이물</vt:lpstr>
      <vt:lpstr>해충 이물</vt:lpstr>
      <vt:lpstr>머리카락 이물</vt:lpstr>
      <vt:lpstr>머리카락 이물</vt:lpstr>
      <vt:lpstr>금속 이물</vt:lpstr>
      <vt:lpstr>플라스틱 이물</vt:lpstr>
      <vt:lpstr>곰팡이 이물</vt:lpstr>
      <vt:lpstr>PowerPoint 프레젠테이션</vt:lpstr>
      <vt:lpstr>화단/ 배수로 및 집수정 관리방안</vt:lpstr>
      <vt:lpstr>적재물 / 쓰레기장 관리방안</vt:lpstr>
      <vt:lpstr>조명 관리방안</vt:lpstr>
      <vt:lpstr>출입문 관리방안</vt:lpstr>
      <vt:lpstr>창문 관리방안</vt:lpstr>
      <vt:lpstr>벽면 틈새 및 배관 / 환풍구 관리방안</vt:lpstr>
      <vt:lpstr>바닥 / 청소도구 및 쓰레기통 관리방안</vt:lpstr>
      <vt:lpstr>배수계 / 기기내부 관리방안</vt:lpstr>
      <vt:lpstr>개인 위생관리</vt:lpstr>
      <vt:lpstr>개인 위생관리</vt:lpstr>
      <vt:lpstr>개인 위생관리</vt:lpstr>
      <vt:lpstr>금속이물 혼입 예방관리</vt:lpstr>
      <vt:lpstr>플라스틱 혼입 예방관리</vt:lpstr>
      <vt:lpstr>플라스틱 혼입 예방관리</vt:lpstr>
      <vt:lpstr>곰팡이 대책방안</vt:lpstr>
      <vt:lpstr>PowerPoint 프레젠테이션</vt:lpstr>
      <vt:lpstr>이물 저감을 위한 모범사례 및 관리방안</vt:lpstr>
      <vt:lpstr>이물 저감을 위한 모범사례 및 관리방안</vt:lpstr>
      <vt:lpstr>이물 저감을 위한 모범사례 및 관리방안</vt:lpstr>
      <vt:lpstr>이물 저감을 위한 모범사례 및 관리방안</vt:lpstr>
      <vt:lpstr>PowerPoint 프레젠테이션</vt:lpstr>
      <vt:lpstr>근거 법령</vt:lpstr>
      <vt:lpstr>근거 법령</vt:lpstr>
      <vt:lpstr>행정처분</vt:lpstr>
      <vt:lpstr>행정처분</vt:lpstr>
      <vt:lpstr>행정처분</vt:lpstr>
      <vt:lpstr>PowerPoint 프레젠테이션</vt:lpstr>
      <vt:lpstr>4가지 핵심 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Questions?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Agapito, Karen (Alabang)</dc:creator>
  <cp:lastModifiedBy>Kim, Soomin (Seoul)</cp:lastModifiedBy>
  <cp:revision>402</cp:revision>
  <dcterms:created xsi:type="dcterms:W3CDTF">2020-03-28T10:33:48Z</dcterms:created>
  <dcterms:modified xsi:type="dcterms:W3CDTF">2025-12-10T05:45:17Z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0x010100647C8700E16F2D448A7C152E1FF8A830</vt:lpwstr>
  </property>
  <property fmtid="{D5CDD505-2E9C-101B-9397-08002B2CF9AE}" pid="3" name="MediaServiceImageTags">
    <vt:lpwstr/>
  </property>
</Properties>
</file>